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0" r:id="rId3"/>
    <p:sldId id="285" r:id="rId4"/>
    <p:sldId id="257" r:id="rId5"/>
    <p:sldId id="273" r:id="rId6"/>
    <p:sldId id="284" r:id="rId7"/>
    <p:sldId id="277" r:id="rId8"/>
    <p:sldId id="265" r:id="rId9"/>
    <p:sldId id="264" r:id="rId10"/>
    <p:sldId id="258" r:id="rId11"/>
    <p:sldId id="266" r:id="rId12"/>
    <p:sldId id="282" r:id="rId13"/>
    <p:sldId id="274" r:id="rId14"/>
    <p:sldId id="259" r:id="rId15"/>
    <p:sldId id="267" r:id="rId16"/>
    <p:sldId id="278" r:id="rId17"/>
    <p:sldId id="260" r:id="rId18"/>
    <p:sldId id="261" r:id="rId19"/>
    <p:sldId id="268" r:id="rId20"/>
    <p:sldId id="279" r:id="rId21"/>
    <p:sldId id="270" r:id="rId22"/>
    <p:sldId id="275" r:id="rId23"/>
    <p:sldId id="271" r:id="rId24"/>
    <p:sldId id="283" r:id="rId25"/>
    <p:sldId id="272" r:id="rId26"/>
    <p:sldId id="281"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64" d="100"/>
          <a:sy n="64" d="100"/>
        </p:scale>
        <p:origin x="6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F79A6-81CC-4725-A2AE-9E4935F40094}"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B7B47-37B8-47F1-9FA5-AE70F9EBCDA1}" type="slidenum">
              <a:rPr lang="en-US" smtClean="0"/>
              <a:t>‹#›</a:t>
            </a:fld>
            <a:endParaRPr lang="en-US"/>
          </a:p>
        </p:txBody>
      </p:sp>
    </p:spTree>
    <p:extLst>
      <p:ext uri="{BB962C8B-B14F-4D97-AF65-F5344CB8AC3E}">
        <p14:creationId xmlns:p14="http://schemas.microsoft.com/office/powerpoint/2010/main" val="329477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test]</a:t>
            </a:r>
          </a:p>
          <a:p>
            <a:r>
              <a:rPr lang="en-US" dirty="0"/>
              <a:t>I hope everyone had a wonderful lunch break or tea break. It seems like as I am speaking, the summer Olympic has officially started. It makes me feel bad to be the one stopping you from watching the opening ceremony. I hope everyone still have the chance to catch up with it later.</a:t>
            </a:r>
          </a:p>
          <a:p>
            <a:endParaRPr lang="en-US" dirty="0"/>
          </a:p>
          <a:p>
            <a:r>
              <a:rPr lang="en-US" dirty="0"/>
              <a:t>But </a:t>
            </a:r>
            <a:r>
              <a:rPr lang="en-US" dirty="0" err="1"/>
              <a:t>annyway</a:t>
            </a:r>
            <a:endParaRPr lang="en-US" dirty="0"/>
          </a:p>
          <a:p>
            <a:endParaRPr lang="en-US" dirty="0"/>
          </a:p>
          <a:p>
            <a:r>
              <a:rPr lang="en-US" dirty="0"/>
              <a:t>[read the title]</a:t>
            </a:r>
          </a:p>
        </p:txBody>
      </p:sp>
      <p:sp>
        <p:nvSpPr>
          <p:cNvPr id="4" name="Slide Number Placeholder 3"/>
          <p:cNvSpPr>
            <a:spLocks noGrp="1"/>
          </p:cNvSpPr>
          <p:nvPr>
            <p:ph type="sldNum" sz="quarter" idx="5"/>
          </p:nvPr>
        </p:nvSpPr>
        <p:spPr/>
        <p:txBody>
          <a:bodyPr/>
          <a:lstStyle/>
          <a:p>
            <a:fld id="{7B1B7B47-37B8-47F1-9FA5-AE70F9EBCDA1}" type="slidenum">
              <a:rPr lang="en-US" smtClean="0"/>
              <a:t>1</a:t>
            </a:fld>
            <a:endParaRPr lang="en-US"/>
          </a:p>
        </p:txBody>
      </p:sp>
    </p:spTree>
    <p:extLst>
      <p:ext uri="{BB962C8B-B14F-4D97-AF65-F5344CB8AC3E}">
        <p14:creationId xmlns:p14="http://schemas.microsoft.com/office/powerpoint/2010/main" val="297415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 spectral signature, p</a:t>
            </a:r>
            <a:r>
              <a:rPr lang="en-US" altLang="zh-CN" dirty="0"/>
              <a:t>ixels in similar land cover type will have close distance to each other in the feature space.</a:t>
            </a:r>
            <a:endParaRPr lang="en-US" dirty="0"/>
          </a:p>
          <a:p>
            <a:endParaRPr lang="en-US" dirty="0"/>
          </a:p>
        </p:txBody>
      </p:sp>
      <p:sp>
        <p:nvSpPr>
          <p:cNvPr id="4" name="Slide Number Placeholder 3"/>
          <p:cNvSpPr>
            <a:spLocks noGrp="1"/>
          </p:cNvSpPr>
          <p:nvPr>
            <p:ph type="sldNum" sz="quarter" idx="5"/>
          </p:nvPr>
        </p:nvSpPr>
        <p:spPr/>
        <p:txBody>
          <a:bodyPr/>
          <a:lstStyle/>
          <a:p>
            <a:fld id="{7B1B7B47-37B8-47F1-9FA5-AE70F9EBCDA1}" type="slidenum">
              <a:rPr lang="en-US" smtClean="0"/>
              <a:t>10</a:t>
            </a:fld>
            <a:endParaRPr lang="en-US"/>
          </a:p>
        </p:txBody>
      </p:sp>
    </p:spTree>
    <p:extLst>
      <p:ext uri="{BB962C8B-B14F-4D97-AF65-F5344CB8AC3E}">
        <p14:creationId xmlns:p14="http://schemas.microsoft.com/office/powerpoint/2010/main" val="275402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whether the classification method is using labelled data, the classification methods can be categorized into supervised and unsupervised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industry, the LULC data products are produced by professional software like ERDAS, ENVI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prepared a simple tutorial in python on satellite image classification with two simple methods. I’ll paste the command in the chat and everyone can open their </a:t>
            </a:r>
            <a:r>
              <a:rPr lang="en-US" dirty="0" err="1"/>
              <a:t>JupyterHub</a:t>
            </a:r>
            <a:r>
              <a:rPr lang="en-US" dirty="0"/>
              <a:t> instance and clone the </a:t>
            </a:r>
            <a:r>
              <a:rPr lang="en-US" dirty="0" err="1"/>
              <a:t>github</a:t>
            </a:r>
            <a:r>
              <a:rPr lang="en-US" dirty="0"/>
              <a:t> repository and let’s continue with some coding.</a:t>
            </a:r>
          </a:p>
        </p:txBody>
      </p:sp>
      <p:sp>
        <p:nvSpPr>
          <p:cNvPr id="4" name="Slide Number Placeholder 3"/>
          <p:cNvSpPr>
            <a:spLocks noGrp="1"/>
          </p:cNvSpPr>
          <p:nvPr>
            <p:ph type="sldNum" sz="quarter" idx="5"/>
          </p:nvPr>
        </p:nvSpPr>
        <p:spPr/>
        <p:txBody>
          <a:bodyPr/>
          <a:lstStyle/>
          <a:p>
            <a:fld id="{7B1B7B47-37B8-47F1-9FA5-AE70F9EBCDA1}" type="slidenum">
              <a:rPr lang="en-US" smtClean="0"/>
              <a:t>11</a:t>
            </a:fld>
            <a:endParaRPr lang="en-US"/>
          </a:p>
        </p:txBody>
      </p:sp>
    </p:spTree>
    <p:extLst>
      <p:ext uri="{BB962C8B-B14F-4D97-AF65-F5344CB8AC3E}">
        <p14:creationId xmlns:p14="http://schemas.microsoft.com/office/powerpoint/2010/main" val="254869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1B7B47-37B8-47F1-9FA5-AE70F9EBCDA1}" type="slidenum">
              <a:rPr lang="en-US" smtClean="0"/>
              <a:t>12</a:t>
            </a:fld>
            <a:endParaRPr lang="en-US"/>
          </a:p>
        </p:txBody>
      </p:sp>
    </p:spTree>
    <p:extLst>
      <p:ext uri="{BB962C8B-B14F-4D97-AF65-F5344CB8AC3E}">
        <p14:creationId xmlns:p14="http://schemas.microsoft.com/office/powerpoint/2010/main" val="476462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B7B47-37B8-47F1-9FA5-AE70F9EBCDA1}" type="slidenum">
              <a:rPr lang="en-US" smtClean="0"/>
              <a:t>13</a:t>
            </a:fld>
            <a:endParaRPr lang="en-US"/>
          </a:p>
        </p:txBody>
      </p:sp>
    </p:spTree>
    <p:extLst>
      <p:ext uri="{BB962C8B-B14F-4D97-AF65-F5344CB8AC3E}">
        <p14:creationId xmlns:p14="http://schemas.microsoft.com/office/powerpoint/2010/main" val="1858590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 Use and Land Cover (LULC) data is essential for various practical applications. It helps urban planners find suitable areas for new infrastructure and manage urban growth. In agriculture, it assesses crop health and plans irrigation. For environmental management, it monitors deforestation and the effects of climate change. During disasters, LULC data maps flood and fire risks, aiding in evacuation planning. It also tracks changes in natural resources like water and forests, helping conservation efforts. Lastly, it assists in predicting weather patterns and understanding climate impacts, making it a valuable tool for many fields.</a:t>
            </a:r>
          </a:p>
        </p:txBody>
      </p:sp>
      <p:sp>
        <p:nvSpPr>
          <p:cNvPr id="4" name="Slide Number Placeholder 3"/>
          <p:cNvSpPr>
            <a:spLocks noGrp="1"/>
          </p:cNvSpPr>
          <p:nvPr>
            <p:ph type="sldNum" sz="quarter" idx="5"/>
          </p:nvPr>
        </p:nvSpPr>
        <p:spPr/>
        <p:txBody>
          <a:bodyPr/>
          <a:lstStyle/>
          <a:p>
            <a:fld id="{7B1B7B47-37B8-47F1-9FA5-AE70F9EBCDA1}" type="slidenum">
              <a:rPr lang="en-US" smtClean="0"/>
              <a:t>14</a:t>
            </a:fld>
            <a:endParaRPr lang="en-US"/>
          </a:p>
        </p:txBody>
      </p:sp>
    </p:spTree>
    <p:extLst>
      <p:ext uri="{BB962C8B-B14F-4D97-AF65-F5344CB8AC3E}">
        <p14:creationId xmlns:p14="http://schemas.microsoft.com/office/powerpoint/2010/main" val="364325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everyone is good with the coding part</a:t>
            </a:r>
          </a:p>
        </p:txBody>
      </p:sp>
      <p:sp>
        <p:nvSpPr>
          <p:cNvPr id="4" name="Slide Number Placeholder 3"/>
          <p:cNvSpPr>
            <a:spLocks noGrp="1"/>
          </p:cNvSpPr>
          <p:nvPr>
            <p:ph type="sldNum" sz="quarter" idx="5"/>
          </p:nvPr>
        </p:nvSpPr>
        <p:spPr/>
        <p:txBody>
          <a:bodyPr/>
          <a:lstStyle/>
          <a:p>
            <a:fld id="{7B1B7B47-37B8-47F1-9FA5-AE70F9EBCDA1}" type="slidenum">
              <a:rPr lang="en-US" smtClean="0"/>
              <a:t>15</a:t>
            </a:fld>
            <a:endParaRPr lang="en-US"/>
          </a:p>
        </p:txBody>
      </p:sp>
    </p:spTree>
    <p:extLst>
      <p:ext uri="{BB962C8B-B14F-4D97-AF65-F5344CB8AC3E}">
        <p14:creationId xmlns:p14="http://schemas.microsoft.com/office/powerpoint/2010/main" val="196112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ideas]</a:t>
            </a:r>
          </a:p>
          <a:p>
            <a:endParaRPr lang="en-US" dirty="0"/>
          </a:p>
          <a:p>
            <a:r>
              <a:rPr lang="en-US" dirty="0"/>
              <a:t>Typically in a time-series LULC data, the grid system is will not change over time. That means </a:t>
            </a:r>
          </a:p>
          <a:p>
            <a:endParaRPr lang="en-US" dirty="0"/>
          </a:p>
          <a:p>
            <a:r>
              <a:rPr lang="en-US" dirty="0"/>
              <a:t>What we want to do is to predict how LULC change (within a certain area) in the future. That brings out three important questions which we will one by one solve in later sections:</a:t>
            </a:r>
          </a:p>
          <a:p>
            <a:r>
              <a:rPr lang="en-US" dirty="0"/>
              <a:t>- </a:t>
            </a:r>
          </a:p>
          <a:p>
            <a:r>
              <a:rPr lang="en-US" dirty="0"/>
              <a:t>- </a:t>
            </a:r>
          </a:p>
          <a:p>
            <a:r>
              <a:rPr lang="en-US" dirty="0"/>
              <a:t>- </a:t>
            </a:r>
          </a:p>
          <a:p>
            <a:r>
              <a:rPr lang="en-US" dirty="0"/>
              <a:t> </a:t>
            </a:r>
          </a:p>
          <a:p>
            <a:r>
              <a:rPr lang="en-US" dirty="0"/>
              <a:t>Data source</a:t>
            </a:r>
          </a:p>
          <a:p>
            <a:endParaRPr lang="en-US" dirty="0"/>
          </a:p>
          <a:p>
            <a:r>
              <a:rPr lang="en-US" dirty="0"/>
              <a:t>So how?</a:t>
            </a:r>
          </a:p>
        </p:txBody>
      </p:sp>
      <p:sp>
        <p:nvSpPr>
          <p:cNvPr id="4" name="Slide Number Placeholder 3"/>
          <p:cNvSpPr>
            <a:spLocks noGrp="1"/>
          </p:cNvSpPr>
          <p:nvPr>
            <p:ph type="sldNum" sz="quarter" idx="5"/>
          </p:nvPr>
        </p:nvSpPr>
        <p:spPr/>
        <p:txBody>
          <a:bodyPr/>
          <a:lstStyle/>
          <a:p>
            <a:fld id="{7B1B7B47-37B8-47F1-9FA5-AE70F9EBCDA1}" type="slidenum">
              <a:rPr lang="en-US" smtClean="0"/>
              <a:t>16</a:t>
            </a:fld>
            <a:endParaRPr lang="en-US"/>
          </a:p>
        </p:txBody>
      </p:sp>
    </p:spTree>
    <p:extLst>
      <p:ext uri="{BB962C8B-B14F-4D97-AF65-F5344CB8AC3E}">
        <p14:creationId xmlns:p14="http://schemas.microsoft.com/office/powerpoint/2010/main" val="330808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[Interaction, How many know CA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Cellular Automaton is a mathematical model that consists of a grid of cells. Each cell in the grid can exist in a number of different states. The state of each cell changes over time based on a set of rules and the states of its neighboring cells.</a:t>
            </a:r>
          </a:p>
          <a:p>
            <a:r>
              <a:rPr lang="en-US" dirty="0"/>
              <a:t>For example, in Conway's Game of Life, each cell on the grid can either be alive or dead. The cells change state according to simple rules: a living cell with too few or too many neighbors dies, while a dead cell with exactly three living neighbors becomes alive. This process repeats over many iterations, creating fascinating patterns and behaviors. It is amazing how simple rule can result in complex patterns. CA is used to simulate real-world phenomena and systems.</a:t>
            </a:r>
          </a:p>
          <a:p>
            <a:endParaRPr lang="en-US" dirty="0"/>
          </a:p>
          <a:p>
            <a:r>
              <a:rPr lang="en-US" dirty="0"/>
              <a:t>This give me inspiration to LULC data. Imagine that the cells represents the pixels and the states represents the different land use land cover types. And the change of types are also guided by the simplest rule. It would be amazing to see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integrates the neighbor effect into our model</a:t>
            </a:r>
          </a:p>
          <a:p>
            <a:endParaRPr lang="en-US" dirty="0"/>
          </a:p>
        </p:txBody>
      </p:sp>
      <p:sp>
        <p:nvSpPr>
          <p:cNvPr id="4" name="Slide Number Placeholder 3"/>
          <p:cNvSpPr>
            <a:spLocks noGrp="1"/>
          </p:cNvSpPr>
          <p:nvPr>
            <p:ph type="sldNum" sz="quarter" idx="5"/>
          </p:nvPr>
        </p:nvSpPr>
        <p:spPr/>
        <p:txBody>
          <a:bodyPr/>
          <a:lstStyle/>
          <a:p>
            <a:fld id="{7B1B7B47-37B8-47F1-9FA5-AE70F9EBCDA1}" type="slidenum">
              <a:rPr lang="en-US" smtClean="0"/>
              <a:t>17</a:t>
            </a:fld>
            <a:endParaRPr lang="en-US"/>
          </a:p>
        </p:txBody>
      </p:sp>
    </p:spTree>
    <p:extLst>
      <p:ext uri="{BB962C8B-B14F-4D97-AF65-F5344CB8AC3E}">
        <p14:creationId xmlns:p14="http://schemas.microsoft.com/office/powerpoint/2010/main" val="23599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Markov Chain is a mathematical model that represents a sequence of events where the probability of each event depends only on the state attained in the previous event. In other words, it has no memory of past events beyond the most recent one.</a:t>
            </a:r>
          </a:p>
          <a:p>
            <a:r>
              <a:rPr lang="en-US" dirty="0"/>
              <a:t>This model is useful for modeling random processes where each state transition happens with a certain probability. For example, the weather could be modeled as a Markov Chain: if it is sunny today, there is a certain probability it will be sunny tomorrow, and a different probability that it will be rainy, without needing to consider the weather from days before.</a:t>
            </a:r>
          </a:p>
          <a:p>
            <a:r>
              <a:rPr lang="en-US" dirty="0"/>
              <a:t>Markov chain can be described by a transition matrix. Entries meaning</a:t>
            </a:r>
          </a:p>
          <a:p>
            <a:endParaRPr lang="en-US" dirty="0"/>
          </a:p>
          <a:p>
            <a:r>
              <a:rPr lang="en-US" dirty="0"/>
              <a:t>In land use change prediction, we can understand Markov Chain when we look at a single cell: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Each cell has different tendency of changing into different types. For example, in a growing city environment, </a:t>
            </a:r>
          </a:p>
          <a:p>
            <a:pPr marL="171450" indent="-171450">
              <a:buFontTx/>
              <a:buChar char="-"/>
            </a:pPr>
            <a:r>
              <a:rPr lang="en-US" dirty="0"/>
              <a:t>We can assume that how the cell change does not depend on the historic data(this is for simplicity)</a:t>
            </a:r>
          </a:p>
          <a:p>
            <a:pPr marL="0" indent="0">
              <a:buFontTx/>
              <a:buNone/>
            </a:pPr>
            <a:endParaRPr lang="en-US" dirty="0"/>
          </a:p>
          <a:p>
            <a:pPr marL="0" indent="0">
              <a:buFontTx/>
              <a:buNone/>
            </a:pPr>
            <a:r>
              <a:rPr lang="en-US" dirty="0"/>
              <a:t>With Markov chain, we can answer the questions of how many cells are changing, where the cells will most likely turn into in the next time step</a:t>
            </a:r>
          </a:p>
          <a:p>
            <a:endParaRPr lang="en-US" dirty="0"/>
          </a:p>
        </p:txBody>
      </p:sp>
      <p:sp>
        <p:nvSpPr>
          <p:cNvPr id="4" name="Slide Number Placeholder 3"/>
          <p:cNvSpPr>
            <a:spLocks noGrp="1"/>
          </p:cNvSpPr>
          <p:nvPr>
            <p:ph type="sldNum" sz="quarter" idx="5"/>
          </p:nvPr>
        </p:nvSpPr>
        <p:spPr/>
        <p:txBody>
          <a:bodyPr/>
          <a:lstStyle/>
          <a:p>
            <a:fld id="{7B1B7B47-37B8-47F1-9FA5-AE70F9EBCDA1}" type="slidenum">
              <a:rPr lang="en-US" smtClean="0"/>
              <a:t>18</a:t>
            </a:fld>
            <a:endParaRPr lang="en-US"/>
          </a:p>
        </p:txBody>
      </p:sp>
    </p:spTree>
    <p:extLst>
      <p:ext uri="{BB962C8B-B14F-4D97-AF65-F5344CB8AC3E}">
        <p14:creationId xmlns:p14="http://schemas.microsoft.com/office/powerpoint/2010/main" val="2642078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GIS data:</a:t>
            </a:r>
          </a:p>
          <a:p>
            <a:pPr marL="171450" indent="-171450">
              <a:buFontTx/>
              <a:buChar char="-"/>
            </a:pPr>
            <a:r>
              <a:rPr lang="en-US" dirty="0"/>
              <a:t>Solves the problems of “where”</a:t>
            </a:r>
          </a:p>
          <a:p>
            <a:pPr marL="171450" indent="-171450">
              <a:buFontTx/>
              <a:buChar char="-"/>
            </a:pPr>
            <a:r>
              <a:rPr lang="en-US" dirty="0"/>
              <a:t>The reason why a cell change in the future is that the current state is not the most suitable state for this cell</a:t>
            </a:r>
          </a:p>
          <a:p>
            <a:pPr marL="171450" indent="-171450">
              <a:buFontTx/>
              <a:buChar char="-"/>
            </a:pPr>
            <a:r>
              <a:rPr lang="en-US" dirty="0"/>
              <a:t>And whether a </a:t>
            </a:r>
          </a:p>
        </p:txBody>
      </p:sp>
      <p:sp>
        <p:nvSpPr>
          <p:cNvPr id="4" name="Slide Number Placeholder 3"/>
          <p:cNvSpPr>
            <a:spLocks noGrp="1"/>
          </p:cNvSpPr>
          <p:nvPr>
            <p:ph type="sldNum" sz="quarter" idx="5"/>
          </p:nvPr>
        </p:nvSpPr>
        <p:spPr/>
        <p:txBody>
          <a:bodyPr/>
          <a:lstStyle/>
          <a:p>
            <a:fld id="{7B1B7B47-37B8-47F1-9FA5-AE70F9EBCDA1}" type="slidenum">
              <a:rPr lang="en-US" smtClean="0"/>
              <a:t>19</a:t>
            </a:fld>
            <a:endParaRPr lang="en-US"/>
          </a:p>
        </p:txBody>
      </p:sp>
    </p:spTree>
    <p:extLst>
      <p:ext uri="{BB962C8B-B14F-4D97-AF65-F5344CB8AC3E}">
        <p14:creationId xmlns:p14="http://schemas.microsoft.com/office/powerpoint/2010/main" val="4111526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my presentation today, I would like to take you just a little bit deeper into a very specific type of GIS (or remote sensing) data, that is land use/land cover data, what it is, how it is produced, the applications and finally I will present a case study driven by a course project I did last semester on the change prediction of land use/land cover data.</a:t>
            </a:r>
          </a:p>
          <a:p>
            <a:endParaRPr lang="en-US" dirty="0"/>
          </a:p>
          <a:p>
            <a:r>
              <a:rPr lang="en-US" dirty="0"/>
              <a:t>Hopefully, my presentation today will provide a little bit more understanding about this useful and unique data type (or should I say “data product” from satellite images) and inspire more ideas.</a:t>
            </a:r>
          </a:p>
        </p:txBody>
      </p:sp>
      <p:sp>
        <p:nvSpPr>
          <p:cNvPr id="4" name="Slide Number Placeholder 3"/>
          <p:cNvSpPr>
            <a:spLocks noGrp="1"/>
          </p:cNvSpPr>
          <p:nvPr>
            <p:ph type="sldNum" sz="quarter" idx="5"/>
          </p:nvPr>
        </p:nvSpPr>
        <p:spPr/>
        <p:txBody>
          <a:bodyPr/>
          <a:lstStyle/>
          <a:p>
            <a:fld id="{7B1B7B47-37B8-47F1-9FA5-AE70F9EBCDA1}" type="slidenum">
              <a:rPr lang="en-US" smtClean="0"/>
              <a:t>2</a:t>
            </a:fld>
            <a:endParaRPr lang="en-US"/>
          </a:p>
        </p:txBody>
      </p:sp>
    </p:spTree>
    <p:extLst>
      <p:ext uri="{BB962C8B-B14F-4D97-AF65-F5344CB8AC3E}">
        <p14:creationId xmlns:p14="http://schemas.microsoft.com/office/powerpoint/2010/main" val="1802829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experiment</a:t>
            </a:r>
          </a:p>
          <a:p>
            <a:pPr marL="171450" indent="-171450">
              <a:buFontTx/>
              <a:buChar char="-"/>
            </a:pPr>
            <a:r>
              <a:rPr lang="en-US" dirty="0"/>
              <a:t>Rapid urbanization</a:t>
            </a:r>
          </a:p>
          <a:p>
            <a:pPr marL="171450" indent="-171450">
              <a:buFontTx/>
              <a:buChar char="-"/>
            </a:pPr>
            <a:r>
              <a:rPr lang="en-US" dirty="0"/>
              <a:t>Deforestation</a:t>
            </a:r>
          </a:p>
          <a:p>
            <a:pPr marL="171450" indent="-171450">
              <a:buFontTx/>
              <a:buChar char="-"/>
            </a:pPr>
            <a:r>
              <a:rPr lang="en-US" dirty="0"/>
              <a:t>Rapid depletion of the water</a:t>
            </a:r>
          </a:p>
        </p:txBody>
      </p:sp>
      <p:sp>
        <p:nvSpPr>
          <p:cNvPr id="4" name="Slide Number Placeholder 3"/>
          <p:cNvSpPr>
            <a:spLocks noGrp="1"/>
          </p:cNvSpPr>
          <p:nvPr>
            <p:ph type="sldNum" sz="quarter" idx="5"/>
          </p:nvPr>
        </p:nvSpPr>
        <p:spPr/>
        <p:txBody>
          <a:bodyPr/>
          <a:lstStyle/>
          <a:p>
            <a:fld id="{7B1B7B47-37B8-47F1-9FA5-AE70F9EBCDA1}" type="slidenum">
              <a:rPr lang="en-US" smtClean="0"/>
              <a:t>20</a:t>
            </a:fld>
            <a:endParaRPr lang="en-US"/>
          </a:p>
        </p:txBody>
      </p:sp>
    </p:spTree>
    <p:extLst>
      <p:ext uri="{BB962C8B-B14F-4D97-AF65-F5344CB8AC3E}">
        <p14:creationId xmlns:p14="http://schemas.microsoft.com/office/powerpoint/2010/main" val="651960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think further about what to cover and what to remove for the final presentation</a:t>
            </a:r>
          </a:p>
        </p:txBody>
      </p:sp>
      <p:sp>
        <p:nvSpPr>
          <p:cNvPr id="4" name="Slide Number Placeholder 3"/>
          <p:cNvSpPr>
            <a:spLocks noGrp="1"/>
          </p:cNvSpPr>
          <p:nvPr>
            <p:ph type="sldNum" sz="quarter" idx="5"/>
          </p:nvPr>
        </p:nvSpPr>
        <p:spPr/>
        <p:txBody>
          <a:bodyPr/>
          <a:lstStyle/>
          <a:p>
            <a:fld id="{7B1B7B47-37B8-47F1-9FA5-AE70F9EBCDA1}" type="slidenum">
              <a:rPr lang="en-US" smtClean="0"/>
              <a:t>21</a:t>
            </a:fld>
            <a:endParaRPr lang="en-US"/>
          </a:p>
        </p:txBody>
      </p:sp>
    </p:spTree>
    <p:extLst>
      <p:ext uri="{BB962C8B-B14F-4D97-AF65-F5344CB8AC3E}">
        <p14:creationId xmlns:p14="http://schemas.microsoft.com/office/powerpoint/2010/main" val="356651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1B7B47-37B8-47F1-9FA5-AE70F9EBCDA1}" type="slidenum">
              <a:rPr lang="en-US" smtClean="0"/>
              <a:t>22</a:t>
            </a:fld>
            <a:endParaRPr lang="en-US"/>
          </a:p>
        </p:txBody>
      </p:sp>
    </p:spTree>
    <p:extLst>
      <p:ext uri="{BB962C8B-B14F-4D97-AF65-F5344CB8AC3E}">
        <p14:creationId xmlns:p14="http://schemas.microsoft.com/office/powerpoint/2010/main" val="228214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a:t>
            </a:r>
          </a:p>
        </p:txBody>
      </p:sp>
      <p:sp>
        <p:nvSpPr>
          <p:cNvPr id="4" name="Slide Number Placeholder 3"/>
          <p:cNvSpPr>
            <a:spLocks noGrp="1"/>
          </p:cNvSpPr>
          <p:nvPr>
            <p:ph type="sldNum" sz="quarter" idx="5"/>
          </p:nvPr>
        </p:nvSpPr>
        <p:spPr/>
        <p:txBody>
          <a:bodyPr/>
          <a:lstStyle/>
          <a:p>
            <a:fld id="{7B1B7B47-37B8-47F1-9FA5-AE70F9EBCDA1}" type="slidenum">
              <a:rPr lang="en-US" smtClean="0"/>
              <a:t>3</a:t>
            </a:fld>
            <a:endParaRPr lang="en-US"/>
          </a:p>
        </p:txBody>
      </p:sp>
    </p:spTree>
    <p:extLst>
      <p:ext uri="{BB962C8B-B14F-4D97-AF65-F5344CB8AC3E}">
        <p14:creationId xmlns:p14="http://schemas.microsoft.com/office/powerpoint/2010/main" val="1393636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previous lecture, we got started with raster data types by processing DEM data. We did some simple mosaic and cropping, and then we used GDAL to get the </a:t>
            </a:r>
            <a:r>
              <a:rPr lang="en-US" dirty="0" err="1"/>
              <a:t>hillshade</a:t>
            </a:r>
            <a:r>
              <a:rPr lang="en-US" dirty="0"/>
              <a:t> data product.</a:t>
            </a:r>
            <a:br>
              <a:rPr lang="en-US" dirty="0"/>
            </a:br>
            <a:br>
              <a:rPr lang="en-US" dirty="0"/>
            </a:br>
            <a:r>
              <a:rPr lang="en-US" dirty="0"/>
              <a:t>In the Google Earth Engine part, we used SAR images to extract the inundated region</a:t>
            </a:r>
          </a:p>
          <a:p>
            <a:endParaRPr lang="en-US" dirty="0"/>
          </a:p>
          <a:p>
            <a:r>
              <a:rPr lang="en-US" dirty="0"/>
              <a:t>We calculated NDVI difference to quantify to impact of the flood with Sentinel-2 data. And finally we coupled our region with population density data to investigate the number of people impacted. We coupled the region with land cover data to estimate how many cropland is inundated in hectares.</a:t>
            </a:r>
          </a:p>
        </p:txBody>
      </p:sp>
      <p:sp>
        <p:nvSpPr>
          <p:cNvPr id="4" name="Slide Number Placeholder 3"/>
          <p:cNvSpPr>
            <a:spLocks noGrp="1"/>
          </p:cNvSpPr>
          <p:nvPr>
            <p:ph type="sldNum" sz="quarter" idx="5"/>
          </p:nvPr>
        </p:nvSpPr>
        <p:spPr/>
        <p:txBody>
          <a:bodyPr/>
          <a:lstStyle/>
          <a:p>
            <a:fld id="{7B1B7B47-37B8-47F1-9FA5-AE70F9EBCDA1}" type="slidenum">
              <a:rPr lang="en-US" smtClean="0"/>
              <a:t>4</a:t>
            </a:fld>
            <a:endParaRPr lang="en-US"/>
          </a:p>
        </p:txBody>
      </p:sp>
    </p:spTree>
    <p:extLst>
      <p:ext uri="{BB962C8B-B14F-4D97-AF65-F5344CB8AC3E}">
        <p14:creationId xmlns:p14="http://schemas.microsoft.com/office/powerpoint/2010/main" val="12818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here is the question we might have: where do this land cover data come from?</a:t>
            </a:r>
          </a:p>
          <a:p>
            <a:endParaRPr lang="en-US" dirty="0"/>
          </a:p>
          <a:p>
            <a:r>
              <a:rPr lang="en-US" dirty="0"/>
              <a:t>We know that he dataset we used in our notebook has a global coverage in a spatial resolution of 100 meters. And contains 200 categories of land cover types. For example, in our region of interest (Puerto Rico), we can see shrubs, herbaceous vegetation, </a:t>
            </a:r>
            <a:r>
              <a:rPr lang="en-US" dirty="0" err="1"/>
              <a:t>bareland</a:t>
            </a:r>
            <a:r>
              <a:rPr lang="en-US" dirty="0"/>
              <a:t>, snow and ice, etc. Detailed data in this scale and resolution is impossible to acquire by field research. We cannot go to every 100 by 100 cell on the planet and record what type of land it is. [So let’s take a guess – what should be the data source for land classification?]</a:t>
            </a:r>
          </a:p>
          <a:p>
            <a:endParaRPr lang="en-US" dirty="0"/>
          </a:p>
          <a:p>
            <a:r>
              <a:rPr lang="en-US" dirty="0"/>
              <a:t>The satellite images is the source for land classification. But is it true that it is the only source of data for land classification? How exactly can we get classified results from satellite images? First, let’s define what land use and land cover is.</a:t>
            </a:r>
          </a:p>
        </p:txBody>
      </p:sp>
      <p:sp>
        <p:nvSpPr>
          <p:cNvPr id="4" name="Slide Number Placeholder 3"/>
          <p:cNvSpPr>
            <a:spLocks noGrp="1"/>
          </p:cNvSpPr>
          <p:nvPr>
            <p:ph type="sldNum" sz="quarter" idx="5"/>
          </p:nvPr>
        </p:nvSpPr>
        <p:spPr/>
        <p:txBody>
          <a:bodyPr/>
          <a:lstStyle/>
          <a:p>
            <a:fld id="{7B1B7B47-37B8-47F1-9FA5-AE70F9EBCDA1}" type="slidenum">
              <a:rPr lang="en-US" smtClean="0"/>
              <a:t>5</a:t>
            </a:fld>
            <a:endParaRPr lang="en-US"/>
          </a:p>
        </p:txBody>
      </p:sp>
    </p:spTree>
    <p:extLst>
      <p:ext uri="{BB962C8B-B14F-4D97-AF65-F5344CB8AC3E}">
        <p14:creationId xmlns:p14="http://schemas.microsoft.com/office/powerpoint/2010/main" val="89568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word LULC contains two parts.</a:t>
            </a:r>
          </a:p>
          <a:p>
            <a:endParaRPr lang="en-US" dirty="0"/>
          </a:p>
          <a:p>
            <a:r>
              <a:rPr lang="en-US" dirty="0"/>
              <a:t>Land cover represents the </a:t>
            </a:r>
            <a:r>
              <a:rPr lang="en-US" sz="1200" b="1" dirty="0"/>
              <a:t>physical material</a:t>
            </a:r>
            <a:r>
              <a:rPr lang="en-US" sz="1200" dirty="0"/>
              <a:t> at the surface of the earth. For example we can have </a:t>
            </a:r>
            <a:r>
              <a:rPr lang="en-US" sz="1200" dirty="0">
                <a:solidFill>
                  <a:schemeClr val="accent2">
                    <a:lumMod val="75000"/>
                  </a:schemeClr>
                </a:solidFill>
              </a:rPr>
              <a:t>vegetation, water, urban land, and bare soil. Land cover is the appearance of land. Thus ideally, we can get the land cover information for every location on earth by looking at the satellite images.</a:t>
            </a:r>
          </a:p>
          <a:p>
            <a:endParaRPr lang="en-US" dirty="0"/>
          </a:p>
          <a:p>
            <a:r>
              <a:rPr lang="en-US" dirty="0"/>
              <a:t>Land use represents how human utilize the land. For example, in a region of a city (which is usually urban land), we can have </a:t>
            </a:r>
            <a:r>
              <a:rPr lang="en-US" sz="1200" dirty="0">
                <a:solidFill>
                  <a:schemeClr val="accent2">
                    <a:lumMod val="75000"/>
                  </a:schemeClr>
                </a:solidFill>
              </a:rPr>
              <a:t>residential, commercial, agricultural, recreational etc. The utilization of land does not necessarily affect the appearance so land use data cannot always be directly extracted from satellite images.</a:t>
            </a:r>
          </a:p>
        </p:txBody>
      </p:sp>
      <p:sp>
        <p:nvSpPr>
          <p:cNvPr id="4" name="Slide Number Placeholder 3"/>
          <p:cNvSpPr>
            <a:spLocks noGrp="1"/>
          </p:cNvSpPr>
          <p:nvPr>
            <p:ph type="sldNum" sz="quarter" idx="5"/>
          </p:nvPr>
        </p:nvSpPr>
        <p:spPr/>
        <p:txBody>
          <a:bodyPr/>
          <a:lstStyle/>
          <a:p>
            <a:fld id="{7B1B7B47-37B8-47F1-9FA5-AE70F9EBCDA1}" type="slidenum">
              <a:rPr lang="en-US" smtClean="0"/>
              <a:t>6</a:t>
            </a:fld>
            <a:endParaRPr lang="en-US"/>
          </a:p>
        </p:txBody>
      </p:sp>
    </p:spTree>
    <p:extLst>
      <p:ext uri="{BB962C8B-B14F-4D97-AF65-F5344CB8AC3E}">
        <p14:creationId xmlns:p14="http://schemas.microsoft.com/office/powerpoint/2010/main" val="51391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If we combine land cover with land use, we can </a:t>
            </a:r>
            <a:r>
              <a:rPr lang="en-US" sz="1200" dirty="0"/>
              <a:t>provide a comprehensive understanding of the landscape for environmental, planning, and management purposes. That is to say, we can not only study the change of the natural surface of the earth (for example, deforestation), but also study how cities developed throughout the years.</a:t>
            </a:r>
            <a:endParaRPr lang="en-US" dirty="0"/>
          </a:p>
          <a:p>
            <a:pPr marL="0" indent="0">
              <a:buFontTx/>
              <a:buNone/>
            </a:pPr>
            <a:endParaRPr lang="en-US" dirty="0"/>
          </a:p>
          <a:p>
            <a:pPr marL="0" indent="0">
              <a:buFontTx/>
              <a:buNone/>
            </a:pPr>
            <a:r>
              <a:rPr lang="en-US" dirty="0"/>
              <a:t>Some notes on LULC data:</a:t>
            </a:r>
          </a:p>
          <a:p>
            <a:pPr marL="171450" indent="-171450">
              <a:buFontTx/>
              <a:buChar char="-"/>
            </a:pPr>
            <a:r>
              <a:rPr lang="en-US" dirty="0"/>
              <a:t>Given a specific location, the LULC type is fixed and unique</a:t>
            </a:r>
          </a:p>
          <a:p>
            <a:pPr marL="171450" indent="-171450">
              <a:buFontTx/>
              <a:buChar char="-"/>
            </a:pPr>
            <a:r>
              <a:rPr lang="en-US" dirty="0"/>
              <a:t>Categorical, no necessary order</a:t>
            </a:r>
          </a:p>
          <a:p>
            <a:pPr marL="171450" indent="-171450">
              <a:buFontTx/>
              <a:buChar char="-"/>
            </a:pPr>
            <a:r>
              <a:rPr lang="en-US" dirty="0"/>
              <a:t>The color (symbology) is separate from the data, but it is good practice to assign intuitive colors to LULC types</a:t>
            </a:r>
          </a:p>
        </p:txBody>
      </p:sp>
      <p:sp>
        <p:nvSpPr>
          <p:cNvPr id="4" name="Slide Number Placeholder 3"/>
          <p:cNvSpPr>
            <a:spLocks noGrp="1"/>
          </p:cNvSpPr>
          <p:nvPr>
            <p:ph type="sldNum" sz="quarter" idx="5"/>
          </p:nvPr>
        </p:nvSpPr>
        <p:spPr/>
        <p:txBody>
          <a:bodyPr/>
          <a:lstStyle/>
          <a:p>
            <a:fld id="{7B1B7B47-37B8-47F1-9FA5-AE70F9EBCDA1}" type="slidenum">
              <a:rPr lang="en-US" smtClean="0"/>
              <a:t>7</a:t>
            </a:fld>
            <a:endParaRPr lang="en-US"/>
          </a:p>
        </p:txBody>
      </p:sp>
    </p:spTree>
    <p:extLst>
      <p:ext uri="{BB962C8B-B14F-4D97-AF65-F5344CB8AC3E}">
        <p14:creationId xmlns:p14="http://schemas.microsoft.com/office/powerpoint/2010/main" val="301921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now that we have our term specified, let’s move on to see how exactly is LULC data produced from satellite images.</a:t>
            </a:r>
          </a:p>
        </p:txBody>
      </p:sp>
      <p:sp>
        <p:nvSpPr>
          <p:cNvPr id="4" name="Slide Number Placeholder 3"/>
          <p:cNvSpPr>
            <a:spLocks noGrp="1"/>
          </p:cNvSpPr>
          <p:nvPr>
            <p:ph type="sldNum" sz="quarter" idx="5"/>
          </p:nvPr>
        </p:nvSpPr>
        <p:spPr/>
        <p:txBody>
          <a:bodyPr/>
          <a:lstStyle/>
          <a:p>
            <a:fld id="{7B1B7B47-37B8-47F1-9FA5-AE70F9EBCDA1}" type="slidenum">
              <a:rPr lang="en-US" smtClean="0"/>
              <a:t>8</a:t>
            </a:fld>
            <a:endParaRPr lang="en-US"/>
          </a:p>
        </p:txBody>
      </p:sp>
    </p:spTree>
    <p:extLst>
      <p:ext uri="{BB962C8B-B14F-4D97-AF65-F5344CB8AC3E}">
        <p14:creationId xmlns:p14="http://schemas.microsoft.com/office/powerpoint/2010/main" val="2782463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recall what we have learnt in the class.</a:t>
            </a:r>
          </a:p>
          <a:p>
            <a:endParaRPr lang="en-US" dirty="0"/>
          </a:p>
          <a:p>
            <a:r>
              <a:rPr lang="en-US" dirty="0"/>
              <a:t>We know that there are mainly two types remote sensing depending on whether the platform is actively emitting radiation to the earth surface: passive remote sensing and active remote sensing. The sensor that is equipped in the platform receive the reflected radiation and convert into digital signals and store in images (usually multi-band).</a:t>
            </a:r>
          </a:p>
          <a:p>
            <a:endParaRPr lang="en-US" dirty="0"/>
          </a:p>
          <a:p>
            <a:r>
              <a:rPr lang="en-US" dirty="0"/>
              <a:t>During this process, different types of land cover, due to unique characteristics of reflex (called spectral signature) will form patterns in pixel values multi-band satellite images. We can then use this pattern to classify the points.</a:t>
            </a:r>
          </a:p>
          <a:p>
            <a:endParaRPr lang="en-US" dirty="0"/>
          </a:p>
          <a:p>
            <a:r>
              <a:rPr lang="en-US" dirty="0"/>
              <a:t>We can use X to represent the pixel values of n bands for a certain cell. All the possible points of X form the feature space which is in the same dimension of the number of bands.</a:t>
            </a:r>
          </a:p>
        </p:txBody>
      </p:sp>
      <p:sp>
        <p:nvSpPr>
          <p:cNvPr id="4" name="Slide Number Placeholder 3"/>
          <p:cNvSpPr>
            <a:spLocks noGrp="1"/>
          </p:cNvSpPr>
          <p:nvPr>
            <p:ph type="sldNum" sz="quarter" idx="5"/>
          </p:nvPr>
        </p:nvSpPr>
        <p:spPr/>
        <p:txBody>
          <a:bodyPr/>
          <a:lstStyle/>
          <a:p>
            <a:fld id="{7B1B7B47-37B8-47F1-9FA5-AE70F9EBCDA1}" type="slidenum">
              <a:rPr lang="en-US" smtClean="0"/>
              <a:t>9</a:t>
            </a:fld>
            <a:endParaRPr lang="en-US"/>
          </a:p>
        </p:txBody>
      </p:sp>
    </p:spTree>
    <p:extLst>
      <p:ext uri="{BB962C8B-B14F-4D97-AF65-F5344CB8AC3E}">
        <p14:creationId xmlns:p14="http://schemas.microsoft.com/office/powerpoint/2010/main" val="14635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6F1F-9FF4-3E6B-C10F-524DC6738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4BE8ED-F835-363F-B4F5-EA5D1A9A83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7068E-83AF-3868-BE6D-03581F8F3176}"/>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BC104AB8-C02C-6739-7D68-FDC527771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CB1CC-D135-46C8-A967-528315A57A35}"/>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201243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A40A-F3C7-B79E-9C6F-6202548D61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9B7709-277E-0D6D-116D-B9020EBDA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E59F3-B401-F7EE-4AB2-90E72965760D}"/>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477E04EC-5C8D-CE7E-5B34-DE8651267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48EE0-A808-195A-AFD8-7DB3F59EE4DC}"/>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343605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206B0-810F-68E2-5E3E-4F87D87C7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C72F81-5E22-D9AB-9EC8-596AC0F55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8525C-C211-96CE-CCE7-78774609FDF4}"/>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44861FF4-3E75-3E4A-1206-D8CD817B9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2D443-BA95-25DC-74F0-9A13B87D37FA}"/>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143214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113B-13EF-A6E9-5CEB-2EF19B1A3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511DA-B8FC-25AB-B672-64657BAC58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F1C14-9CBB-E606-1393-76C173B88127}"/>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D94D9B82-4C23-25A5-9757-B1F56A905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4DBB0-E929-ADA3-EBA4-BBBF37457579}"/>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258088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C630-C941-9AE6-CFD2-4E8CEF47A9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8F4612-C282-2FC1-CCE9-CA452D1EA6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8BA0FC-D90D-9174-1833-CD083D44D25C}"/>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B3FCFC1D-CF61-1E14-7F51-CF1AA7D60D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24E005-6419-C707-DF5A-0CC5873B461C}"/>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393008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17FA-7700-1428-CF44-EAA904E2C9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87D7EE-69FE-3E10-4C9B-EAA72C21D9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4F308B-6ACD-246A-CF09-3E9C9B24B4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A6F4C-00A3-A8C0-DE8A-7F0DC1F5D05C}"/>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6" name="Footer Placeholder 5">
            <a:extLst>
              <a:ext uri="{FF2B5EF4-FFF2-40B4-BE49-F238E27FC236}">
                <a16:creationId xmlns:a16="http://schemas.microsoft.com/office/drawing/2014/main" id="{0C02EDB3-3C91-DFA3-7203-23091F5340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1D0FB-A0BB-42C8-336C-F95656216848}"/>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300260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B593-0168-C046-CEF8-C1EC4C1006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A9052-0AD0-D309-6655-8398FC52D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49F08B-C1AB-BFC9-10BA-154D2649E2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0D82F6-215E-25B8-75B2-3F45A3DC1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8CCAF1-D4C9-0E0B-035C-E1ACD83270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CDBD5E-0AC7-624C-F80D-AFD72D5B14C0}"/>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8" name="Footer Placeholder 7">
            <a:extLst>
              <a:ext uri="{FF2B5EF4-FFF2-40B4-BE49-F238E27FC236}">
                <a16:creationId xmlns:a16="http://schemas.microsoft.com/office/drawing/2014/main" id="{145F4066-52CE-DAFA-838A-A98CEEC126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119451-BB2C-58F5-5133-BCEDE85F95F6}"/>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345113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0722-AE4A-B67B-2050-B7A3AA5C5A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5AE145-F946-0EB6-3EBE-8ECF7DF803C2}"/>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4" name="Footer Placeholder 3">
            <a:extLst>
              <a:ext uri="{FF2B5EF4-FFF2-40B4-BE49-F238E27FC236}">
                <a16:creationId xmlns:a16="http://schemas.microsoft.com/office/drawing/2014/main" id="{7CC061DF-EA77-76A4-6C76-98543ED9C9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64716-DD90-0F2C-47F1-C58A652A8B6F}"/>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2915191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445BA-939D-D633-B5C1-7939B8FE17C2}"/>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3" name="Footer Placeholder 2">
            <a:extLst>
              <a:ext uri="{FF2B5EF4-FFF2-40B4-BE49-F238E27FC236}">
                <a16:creationId xmlns:a16="http://schemas.microsoft.com/office/drawing/2014/main" id="{015475C0-CC37-A460-8266-46C692FCB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153F6B-894A-5D2C-E956-E2171CAF0D5E}"/>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302303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C295-ABA2-9BB3-53E9-7A2E27E98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3F69D4-2E0C-BB5F-FB43-7ECDBB2FCF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E3912-0CEC-6C02-EA85-526654C86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E4A1D-B182-C7CD-C69C-2862FF6BC9EE}"/>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6" name="Footer Placeholder 5">
            <a:extLst>
              <a:ext uri="{FF2B5EF4-FFF2-40B4-BE49-F238E27FC236}">
                <a16:creationId xmlns:a16="http://schemas.microsoft.com/office/drawing/2014/main" id="{3A6E9DCC-FE57-7D89-2885-8BC864CBA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55053-8DB3-6F93-D239-A13D75DA3667}"/>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111132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B749-FD57-EBA0-B558-3A708FC66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61EFE1-5400-2904-A3F7-5DF204D6B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6422A2-C858-11CB-46DE-81E6870E4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4D13A-CF70-D1F3-5ADA-548A79D28355}"/>
              </a:ext>
            </a:extLst>
          </p:cNvPr>
          <p:cNvSpPr>
            <a:spLocks noGrp="1"/>
          </p:cNvSpPr>
          <p:nvPr>
            <p:ph type="dt" sz="half" idx="10"/>
          </p:nvPr>
        </p:nvSpPr>
        <p:spPr/>
        <p:txBody>
          <a:bodyPr/>
          <a:lstStyle/>
          <a:p>
            <a:fld id="{F2DEF512-4400-41C5-AE76-A7E5434042BC}" type="datetimeFigureOut">
              <a:rPr lang="en-US" smtClean="0"/>
              <a:t>7/25/2024</a:t>
            </a:fld>
            <a:endParaRPr lang="en-US"/>
          </a:p>
        </p:txBody>
      </p:sp>
      <p:sp>
        <p:nvSpPr>
          <p:cNvPr id="6" name="Footer Placeholder 5">
            <a:extLst>
              <a:ext uri="{FF2B5EF4-FFF2-40B4-BE49-F238E27FC236}">
                <a16:creationId xmlns:a16="http://schemas.microsoft.com/office/drawing/2014/main" id="{B6FC0BE6-B031-617C-A5D7-6E9FA2A83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25D60-1850-F422-EAC0-F94035895851}"/>
              </a:ext>
            </a:extLst>
          </p:cNvPr>
          <p:cNvSpPr>
            <a:spLocks noGrp="1"/>
          </p:cNvSpPr>
          <p:nvPr>
            <p:ph type="sldNum" sz="quarter" idx="12"/>
          </p:nvPr>
        </p:nvSpPr>
        <p:spPr/>
        <p:txBody>
          <a:bodyPr/>
          <a:lstStyle/>
          <a:p>
            <a:fld id="{9AE1CD20-54F2-473B-94C9-FE2A7A9ABC1E}" type="slidenum">
              <a:rPr lang="en-US" smtClean="0"/>
              <a:t>‹#›</a:t>
            </a:fld>
            <a:endParaRPr lang="en-US"/>
          </a:p>
        </p:txBody>
      </p:sp>
    </p:spTree>
    <p:extLst>
      <p:ext uri="{BB962C8B-B14F-4D97-AF65-F5344CB8AC3E}">
        <p14:creationId xmlns:p14="http://schemas.microsoft.com/office/powerpoint/2010/main" val="137819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C4687-C007-C44C-E039-BFB19D732C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EF0230-3A72-1599-DA63-3979C1DD36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0A3C0-A5E9-06F7-4F4C-06BC8EDFF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DEF512-4400-41C5-AE76-A7E5434042BC}" type="datetimeFigureOut">
              <a:rPr lang="en-US" smtClean="0"/>
              <a:t>7/25/2024</a:t>
            </a:fld>
            <a:endParaRPr lang="en-US"/>
          </a:p>
        </p:txBody>
      </p:sp>
      <p:sp>
        <p:nvSpPr>
          <p:cNvPr id="5" name="Footer Placeholder 4">
            <a:extLst>
              <a:ext uri="{FF2B5EF4-FFF2-40B4-BE49-F238E27FC236}">
                <a16:creationId xmlns:a16="http://schemas.microsoft.com/office/drawing/2014/main" id="{DA0BA17F-F538-36B2-58F3-25DAB6878F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D312C0-ABF4-1E77-8248-21861AECB5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E1CD20-54F2-473B-94C9-FE2A7A9ABC1E}" type="slidenum">
              <a:rPr lang="en-US" smtClean="0"/>
              <a:t>‹#›</a:t>
            </a:fld>
            <a:endParaRPr lang="en-US"/>
          </a:p>
        </p:txBody>
      </p:sp>
    </p:spTree>
    <p:extLst>
      <p:ext uri="{BB962C8B-B14F-4D97-AF65-F5344CB8AC3E}">
        <p14:creationId xmlns:p14="http://schemas.microsoft.com/office/powerpoint/2010/main" val="2113352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umblePasty/lulc-classification-tutoria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HumblePasty/lulc-classification-tutorial.git" TargetMode="External"/><Relationship Id="rId4" Type="http://schemas.openxmlformats.org/officeDocument/2006/relationships/hyperlink" Target="https://github.com/HumblePasty/lulc-classification-tutorial/blob/master/lulc_classification_tutorial.ipynb"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umblePasty/complex-modelling/tree/master/FinalProject" TargetMode="External"/><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49A9-8CF4-39A8-AB7B-90FDB309E99F}"/>
              </a:ext>
            </a:extLst>
          </p:cNvPr>
          <p:cNvSpPr>
            <a:spLocks noGrp="1"/>
          </p:cNvSpPr>
          <p:nvPr>
            <p:ph type="ctrTitle"/>
          </p:nvPr>
        </p:nvSpPr>
        <p:spPr/>
        <p:txBody>
          <a:bodyPr>
            <a:normAutofit/>
          </a:bodyPr>
          <a:lstStyle/>
          <a:p>
            <a:r>
              <a:rPr lang="en-US" dirty="0"/>
              <a:t>Deeper into </a:t>
            </a:r>
            <a:r>
              <a:rPr lang="en-US" altLang="zh-CN" dirty="0"/>
              <a:t>Land Use/Land Cover(LULC)</a:t>
            </a:r>
            <a:r>
              <a:rPr lang="en-US" dirty="0"/>
              <a:t> Data</a:t>
            </a:r>
          </a:p>
        </p:txBody>
      </p:sp>
      <p:sp>
        <p:nvSpPr>
          <p:cNvPr id="3" name="Subtitle 2">
            <a:extLst>
              <a:ext uri="{FF2B5EF4-FFF2-40B4-BE49-F238E27FC236}">
                <a16:creationId xmlns:a16="http://schemas.microsoft.com/office/drawing/2014/main" id="{BB678C69-5969-7D12-A1A7-25E42A8F109A}"/>
              </a:ext>
            </a:extLst>
          </p:cNvPr>
          <p:cNvSpPr>
            <a:spLocks noGrp="1"/>
          </p:cNvSpPr>
          <p:nvPr>
            <p:ph type="subTitle" idx="1"/>
          </p:nvPr>
        </p:nvSpPr>
        <p:spPr/>
        <p:txBody>
          <a:bodyPr/>
          <a:lstStyle/>
          <a:p>
            <a:r>
              <a:rPr lang="en-US" dirty="0"/>
              <a:t>what, how, applications and case study</a:t>
            </a:r>
          </a:p>
          <a:p>
            <a:r>
              <a:rPr lang="en-US" dirty="0"/>
              <a:t>Haolin Li</a:t>
            </a:r>
          </a:p>
          <a:p>
            <a:r>
              <a:rPr lang="en-US" dirty="0"/>
              <a:t>July 26, 2024</a:t>
            </a:r>
          </a:p>
        </p:txBody>
      </p:sp>
    </p:spTree>
    <p:extLst>
      <p:ext uri="{BB962C8B-B14F-4D97-AF65-F5344CB8AC3E}">
        <p14:creationId xmlns:p14="http://schemas.microsoft.com/office/powerpoint/2010/main" val="1835940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050B-3E7E-86F4-B8DB-DD1F130612A8}"/>
              </a:ext>
            </a:extLst>
          </p:cNvPr>
          <p:cNvSpPr>
            <a:spLocks noGrp="1"/>
          </p:cNvSpPr>
          <p:nvPr>
            <p:ph type="title"/>
          </p:nvPr>
        </p:nvSpPr>
        <p:spPr/>
        <p:txBody>
          <a:bodyPr/>
          <a:lstStyle/>
          <a:p>
            <a:r>
              <a:rPr lang="en-US" dirty="0"/>
              <a:t>From satellite images to land cover types…</a:t>
            </a:r>
          </a:p>
        </p:txBody>
      </p:sp>
      <p:sp>
        <p:nvSpPr>
          <p:cNvPr id="3" name="Content Placeholder 2">
            <a:extLst>
              <a:ext uri="{FF2B5EF4-FFF2-40B4-BE49-F238E27FC236}">
                <a16:creationId xmlns:a16="http://schemas.microsoft.com/office/drawing/2014/main" id="{9085BD62-ACEE-D010-AB25-46C0597B9918}"/>
              </a:ext>
            </a:extLst>
          </p:cNvPr>
          <p:cNvSpPr>
            <a:spLocks noGrp="1"/>
          </p:cNvSpPr>
          <p:nvPr>
            <p:ph idx="1"/>
          </p:nvPr>
        </p:nvSpPr>
        <p:spPr>
          <a:xfrm>
            <a:off x="838199" y="1825624"/>
            <a:ext cx="9329201" cy="1668473"/>
          </a:xfrm>
        </p:spPr>
        <p:txBody>
          <a:bodyPr>
            <a:normAutofit lnSpcReduction="10000"/>
          </a:bodyPr>
          <a:lstStyle/>
          <a:p>
            <a:r>
              <a:rPr lang="en-US" altLang="zh-CN" dirty="0"/>
              <a:t>Pixels in similar land cover type will have close distance to each other in the feature space (n-dimension)</a:t>
            </a:r>
          </a:p>
          <a:p>
            <a:r>
              <a:rPr lang="en-US" dirty="0"/>
              <a:t>Classification of land cover types is like classification of “points clouds” in the feature space</a:t>
            </a:r>
          </a:p>
        </p:txBody>
      </p:sp>
      <p:grpSp>
        <p:nvGrpSpPr>
          <p:cNvPr id="16" name="Group 15">
            <a:extLst>
              <a:ext uri="{FF2B5EF4-FFF2-40B4-BE49-F238E27FC236}">
                <a16:creationId xmlns:a16="http://schemas.microsoft.com/office/drawing/2014/main" id="{6689996A-0112-C160-EE10-C8355468E8F6}"/>
              </a:ext>
            </a:extLst>
          </p:cNvPr>
          <p:cNvGrpSpPr/>
          <p:nvPr/>
        </p:nvGrpSpPr>
        <p:grpSpPr>
          <a:xfrm>
            <a:off x="613269" y="3680136"/>
            <a:ext cx="6931157" cy="2747392"/>
            <a:chOff x="2189184" y="3842373"/>
            <a:chExt cx="6931157" cy="2747392"/>
          </a:xfrm>
        </p:grpSpPr>
        <p:pic>
          <p:nvPicPr>
            <p:cNvPr id="9" name="Picture 8">
              <a:extLst>
                <a:ext uri="{FF2B5EF4-FFF2-40B4-BE49-F238E27FC236}">
                  <a16:creationId xmlns:a16="http://schemas.microsoft.com/office/drawing/2014/main" id="{49B76A45-52C6-1BE2-A236-207F6C65ABD9}"/>
                </a:ext>
              </a:extLst>
            </p:cNvPr>
            <p:cNvPicPr>
              <a:picLocks noChangeAspect="1"/>
            </p:cNvPicPr>
            <p:nvPr/>
          </p:nvPicPr>
          <p:blipFill rotWithShape="1">
            <a:blip r:embed="rId3"/>
            <a:srcRect t="1526"/>
            <a:stretch/>
          </p:blipFill>
          <p:spPr>
            <a:xfrm>
              <a:off x="2369919" y="3842373"/>
              <a:ext cx="6750422" cy="2747392"/>
            </a:xfrm>
            <a:prstGeom prst="rect">
              <a:avLst/>
            </a:prstGeom>
          </p:spPr>
        </p:pic>
        <p:sp>
          <p:nvSpPr>
            <p:cNvPr id="10" name="Rectangle 9">
              <a:extLst>
                <a:ext uri="{FF2B5EF4-FFF2-40B4-BE49-F238E27FC236}">
                  <a16:creationId xmlns:a16="http://schemas.microsoft.com/office/drawing/2014/main" id="{CD0FF111-42C1-C9BB-5C6F-59B8DE519263}"/>
                </a:ext>
              </a:extLst>
            </p:cNvPr>
            <p:cNvSpPr/>
            <p:nvPr/>
          </p:nvSpPr>
          <p:spPr>
            <a:xfrm>
              <a:off x="2189184" y="3996715"/>
              <a:ext cx="632740" cy="6505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494A9E-D10D-6A66-BBBB-F0C854F0B369}"/>
                </a:ext>
              </a:extLst>
            </p:cNvPr>
            <p:cNvSpPr/>
            <p:nvPr/>
          </p:nvSpPr>
          <p:spPr>
            <a:xfrm>
              <a:off x="5572512" y="6279687"/>
              <a:ext cx="380172" cy="31007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A7D4C0-748F-AEBF-55E0-9E32FD58977C}"/>
                </a:ext>
              </a:extLst>
            </p:cNvPr>
            <p:cNvSpPr/>
            <p:nvPr/>
          </p:nvSpPr>
          <p:spPr>
            <a:xfrm>
              <a:off x="5572512" y="6031407"/>
              <a:ext cx="316370" cy="24827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CAFC9-B31A-7986-4DB2-363800E4432D}"/>
                </a:ext>
              </a:extLst>
            </p:cNvPr>
            <p:cNvSpPr/>
            <p:nvPr/>
          </p:nvSpPr>
          <p:spPr>
            <a:xfrm>
              <a:off x="3128815" y="4647288"/>
              <a:ext cx="632740" cy="52340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F48DCE-9D2B-FE3E-403B-15812A3571AA}"/>
                </a:ext>
              </a:extLst>
            </p:cNvPr>
            <p:cNvSpPr/>
            <p:nvPr/>
          </p:nvSpPr>
          <p:spPr>
            <a:xfrm>
              <a:off x="4352053" y="3943223"/>
              <a:ext cx="632740" cy="52340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E839F7-F3E9-810F-7B24-4D3CCD65A1C4}"/>
                </a:ext>
              </a:extLst>
            </p:cNvPr>
            <p:cNvSpPr/>
            <p:nvPr/>
          </p:nvSpPr>
          <p:spPr>
            <a:xfrm>
              <a:off x="4870059" y="5004791"/>
              <a:ext cx="632740" cy="52340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B36B941F-5054-57A4-AA67-AD09FDB32154}"/>
              </a:ext>
            </a:extLst>
          </p:cNvPr>
          <p:cNvPicPr>
            <a:picLocks noChangeAspect="1"/>
          </p:cNvPicPr>
          <p:nvPr/>
        </p:nvPicPr>
        <p:blipFill>
          <a:blip r:embed="rId4"/>
          <a:stretch>
            <a:fillRect/>
          </a:stretch>
        </p:blipFill>
        <p:spPr>
          <a:xfrm>
            <a:off x="8073468" y="3646066"/>
            <a:ext cx="3189146" cy="2781461"/>
          </a:xfrm>
          <a:prstGeom prst="rect">
            <a:avLst/>
          </a:prstGeom>
        </p:spPr>
      </p:pic>
    </p:spTree>
    <p:extLst>
      <p:ext uri="{BB962C8B-B14F-4D97-AF65-F5344CB8AC3E}">
        <p14:creationId xmlns:p14="http://schemas.microsoft.com/office/powerpoint/2010/main" val="388746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A758-9051-63EC-B202-D1F9C7CB13D0}"/>
              </a:ext>
            </a:extLst>
          </p:cNvPr>
          <p:cNvSpPr>
            <a:spLocks noGrp="1"/>
          </p:cNvSpPr>
          <p:nvPr>
            <p:ph type="title"/>
          </p:nvPr>
        </p:nvSpPr>
        <p:spPr/>
        <p:txBody>
          <a:bodyPr/>
          <a:lstStyle/>
          <a:p>
            <a:r>
              <a:rPr lang="en-US" dirty="0"/>
              <a:t>A simple tutorial of classification of satellite image</a:t>
            </a:r>
          </a:p>
        </p:txBody>
      </p:sp>
      <p:sp>
        <p:nvSpPr>
          <p:cNvPr id="3" name="Content Placeholder 2">
            <a:extLst>
              <a:ext uri="{FF2B5EF4-FFF2-40B4-BE49-F238E27FC236}">
                <a16:creationId xmlns:a16="http://schemas.microsoft.com/office/drawing/2014/main" id="{AF19F512-70AC-7717-C848-F6CDA184C558}"/>
              </a:ext>
            </a:extLst>
          </p:cNvPr>
          <p:cNvSpPr>
            <a:spLocks noGrp="1"/>
          </p:cNvSpPr>
          <p:nvPr>
            <p:ph idx="1"/>
          </p:nvPr>
        </p:nvSpPr>
        <p:spPr/>
        <p:txBody>
          <a:bodyPr/>
          <a:lstStyle/>
          <a:p>
            <a:r>
              <a:rPr lang="en-US" dirty="0"/>
              <a:t>GitHub Repository: </a:t>
            </a:r>
            <a:r>
              <a:rPr lang="en-US" dirty="0">
                <a:hlinkClick r:id="rId3"/>
              </a:rPr>
              <a:t>https://github.com/HumblePasty/lulc-classification-tutorial</a:t>
            </a:r>
            <a:endParaRPr lang="en-US" dirty="0"/>
          </a:p>
          <a:p>
            <a:r>
              <a:rPr lang="en-US" dirty="0"/>
              <a:t>Tutorial: </a:t>
            </a:r>
            <a:r>
              <a:rPr lang="en-US" dirty="0">
                <a:hlinkClick r:id="rId4"/>
              </a:rPr>
              <a:t>https://github.com/HumblePasty/lulc-classification-tutorial/blob/master/lulc_classification_tutorial.ipynb</a:t>
            </a:r>
            <a:endParaRPr lang="en-US" dirty="0"/>
          </a:p>
          <a:p>
            <a:r>
              <a:rPr lang="en-US" dirty="0"/>
              <a:t>Now let’s open the notebook and produce our own LULC data!</a:t>
            </a:r>
          </a:p>
        </p:txBody>
      </p:sp>
      <p:sp>
        <p:nvSpPr>
          <p:cNvPr id="4" name="TextBox 3">
            <a:extLst>
              <a:ext uri="{FF2B5EF4-FFF2-40B4-BE49-F238E27FC236}">
                <a16:creationId xmlns:a16="http://schemas.microsoft.com/office/drawing/2014/main" id="{38530777-8488-3349-E780-3DE4ED606CE4}"/>
              </a:ext>
            </a:extLst>
          </p:cNvPr>
          <p:cNvSpPr txBox="1"/>
          <p:nvPr/>
        </p:nvSpPr>
        <p:spPr>
          <a:xfrm>
            <a:off x="838200" y="4947754"/>
            <a:ext cx="7811761" cy="1477328"/>
          </a:xfrm>
          <a:prstGeom prst="rect">
            <a:avLst/>
          </a:prstGeom>
          <a:noFill/>
        </p:spPr>
        <p:txBody>
          <a:bodyPr wrap="square" rtlCol="0">
            <a:spAutoFit/>
          </a:bodyPr>
          <a:lstStyle/>
          <a:p>
            <a:r>
              <a:rPr lang="en-US" dirty="0">
                <a:latin typeface="Consolas" panose="020B0609020204030204" pitchFamily="49" charset="0"/>
              </a:rPr>
              <a:t>cd ~/</a:t>
            </a:r>
          </a:p>
          <a:p>
            <a:r>
              <a:rPr lang="en-US" dirty="0">
                <a:latin typeface="Consolas" panose="020B0609020204030204" pitchFamily="49" charset="0"/>
              </a:rPr>
              <a:t>[ -d "</a:t>
            </a:r>
            <a:r>
              <a:rPr lang="en-US" dirty="0" err="1">
                <a:latin typeface="Consolas" panose="020B0609020204030204" pitchFamily="49" charset="0"/>
              </a:rPr>
              <a:t>my_folder</a:t>
            </a:r>
            <a:r>
              <a:rPr lang="en-US" dirty="0">
                <a:latin typeface="Consolas" panose="020B0609020204030204" pitchFamily="49" charset="0"/>
              </a:rPr>
              <a:t>" ] &amp;&amp; rm -r "</a:t>
            </a:r>
            <a:r>
              <a:rPr lang="en-US" dirty="0" err="1">
                <a:latin typeface="Consolas" panose="020B0609020204030204" pitchFamily="49" charset="0"/>
              </a:rPr>
              <a:t>my_folder</a:t>
            </a:r>
            <a:r>
              <a:rPr lang="en-US" dirty="0">
                <a:latin typeface="Consolas" panose="020B0609020204030204" pitchFamily="49" charset="0"/>
              </a:rPr>
              <a:t>"</a:t>
            </a:r>
          </a:p>
          <a:p>
            <a:r>
              <a:rPr lang="en-US" dirty="0">
                <a:latin typeface="Consolas" panose="020B0609020204030204" pitchFamily="49" charset="0"/>
              </a:rPr>
              <a:t>git clone </a:t>
            </a:r>
            <a:r>
              <a:rPr lang="en-US" dirty="0">
                <a:latin typeface="Consolas" panose="020B0609020204030204" pitchFamily="49" charset="0"/>
                <a:hlinkClick r:id="rId5"/>
              </a:rPr>
              <a:t>https://github.com/HumblePasty/lulc-classification-tutorial.git</a:t>
            </a:r>
            <a:endParaRPr lang="en-US" dirty="0">
              <a:latin typeface="Consolas" panose="020B0609020204030204" pitchFamily="49" charset="0"/>
            </a:endParaRPr>
          </a:p>
          <a:p>
            <a:r>
              <a:rPr lang="en-US" dirty="0">
                <a:latin typeface="Consolas" panose="020B0609020204030204" pitchFamily="49" charset="0"/>
              </a:rPr>
              <a:t>cd </a:t>
            </a:r>
            <a:r>
              <a:rPr lang="en-US" dirty="0" err="1">
                <a:latin typeface="Consolas" panose="020B0609020204030204" pitchFamily="49" charset="0"/>
              </a:rPr>
              <a:t>lulc</a:t>
            </a:r>
            <a:r>
              <a:rPr lang="en-US" dirty="0">
                <a:latin typeface="Consolas" panose="020B0609020204030204" pitchFamily="49" charset="0"/>
              </a:rPr>
              <a:t>-classification-tutorial</a:t>
            </a:r>
          </a:p>
        </p:txBody>
      </p:sp>
    </p:spTree>
    <p:extLst>
      <p:ext uri="{BB962C8B-B14F-4D97-AF65-F5344CB8AC3E}">
        <p14:creationId xmlns:p14="http://schemas.microsoft.com/office/powerpoint/2010/main" val="318162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9461446-5143-7419-DFFE-035DB266A3CE}"/>
              </a:ext>
            </a:extLst>
          </p:cNvPr>
          <p:cNvSpPr>
            <a:spLocks noGrp="1"/>
          </p:cNvSpPr>
          <p:nvPr>
            <p:ph type="ctrTitle"/>
          </p:nvPr>
        </p:nvSpPr>
        <p:spPr/>
        <p:txBody>
          <a:bodyPr/>
          <a:lstStyle/>
          <a:p>
            <a:r>
              <a:rPr lang="en-US" dirty="0"/>
              <a:t>Coding Time</a:t>
            </a:r>
          </a:p>
        </p:txBody>
      </p:sp>
      <p:sp>
        <p:nvSpPr>
          <p:cNvPr id="9" name="Subtitle 8">
            <a:extLst>
              <a:ext uri="{FF2B5EF4-FFF2-40B4-BE49-F238E27FC236}">
                <a16:creationId xmlns:a16="http://schemas.microsoft.com/office/drawing/2014/main" id="{AECE1F2D-3630-7356-A969-B91208C56E81}"/>
              </a:ext>
            </a:extLst>
          </p:cNvPr>
          <p:cNvSpPr>
            <a:spLocks noGrp="1"/>
          </p:cNvSpPr>
          <p:nvPr>
            <p:ph type="subTitle" idx="1"/>
          </p:nvPr>
        </p:nvSpPr>
        <p:spPr/>
        <p:txBody>
          <a:bodyPr/>
          <a:lstStyle/>
          <a:p>
            <a:r>
              <a:rPr lang="en-US" dirty="0" err="1"/>
              <a:t>Jupyter</a:t>
            </a:r>
            <a:r>
              <a:rPr lang="en-US" dirty="0"/>
              <a:t> Notebook</a:t>
            </a:r>
          </a:p>
        </p:txBody>
      </p:sp>
    </p:spTree>
    <p:extLst>
      <p:ext uri="{BB962C8B-B14F-4D97-AF65-F5344CB8AC3E}">
        <p14:creationId xmlns:p14="http://schemas.microsoft.com/office/powerpoint/2010/main" val="43663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89FF06-2F79-06E2-008F-45A9CD0B6ED4}"/>
              </a:ext>
            </a:extLst>
          </p:cNvPr>
          <p:cNvSpPr>
            <a:spLocks noGrp="1"/>
          </p:cNvSpPr>
          <p:nvPr>
            <p:ph type="title"/>
          </p:nvPr>
        </p:nvSpPr>
        <p:spPr/>
        <p:txBody>
          <a:bodyPr/>
          <a:lstStyle/>
          <a:p>
            <a:r>
              <a:rPr lang="en-US" dirty="0"/>
              <a:t>What are the applications of LULC data?</a:t>
            </a:r>
          </a:p>
        </p:txBody>
      </p:sp>
      <p:sp>
        <p:nvSpPr>
          <p:cNvPr id="5" name="Text Placeholder 4">
            <a:extLst>
              <a:ext uri="{FF2B5EF4-FFF2-40B4-BE49-F238E27FC236}">
                <a16:creationId xmlns:a16="http://schemas.microsoft.com/office/drawing/2014/main" id="{37C2922F-6B5F-95EE-E06D-9750FE76F5F6}"/>
              </a:ext>
            </a:extLst>
          </p:cNvPr>
          <p:cNvSpPr>
            <a:spLocks noGrp="1"/>
          </p:cNvSpPr>
          <p:nvPr>
            <p:ph type="body" idx="1"/>
          </p:nvPr>
        </p:nvSpPr>
        <p:spPr/>
        <p:txBody>
          <a:bodyPr/>
          <a:lstStyle/>
          <a:p>
            <a:r>
              <a:rPr lang="en-US" dirty="0"/>
              <a:t>why do I care about LULC data?</a:t>
            </a:r>
          </a:p>
        </p:txBody>
      </p:sp>
    </p:spTree>
    <p:extLst>
      <p:ext uri="{BB962C8B-B14F-4D97-AF65-F5344CB8AC3E}">
        <p14:creationId xmlns:p14="http://schemas.microsoft.com/office/powerpoint/2010/main" val="242696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5AF8-9DA1-1718-86D8-F749EE84FBCD}"/>
              </a:ext>
            </a:extLst>
          </p:cNvPr>
          <p:cNvSpPr>
            <a:spLocks noGrp="1"/>
          </p:cNvSpPr>
          <p:nvPr>
            <p:ph type="title"/>
          </p:nvPr>
        </p:nvSpPr>
        <p:spPr/>
        <p:txBody>
          <a:bodyPr/>
          <a:lstStyle/>
          <a:p>
            <a:r>
              <a:rPr lang="en-US" dirty="0"/>
              <a:t>Applications of LULC data</a:t>
            </a:r>
          </a:p>
        </p:txBody>
      </p:sp>
      <p:sp>
        <p:nvSpPr>
          <p:cNvPr id="3" name="Content Placeholder 2">
            <a:extLst>
              <a:ext uri="{FF2B5EF4-FFF2-40B4-BE49-F238E27FC236}">
                <a16:creationId xmlns:a16="http://schemas.microsoft.com/office/drawing/2014/main" id="{446164AB-FC2A-1B48-6ABC-F356DD876501}"/>
              </a:ext>
            </a:extLst>
          </p:cNvPr>
          <p:cNvSpPr>
            <a:spLocks noGrp="1"/>
          </p:cNvSpPr>
          <p:nvPr>
            <p:ph idx="1"/>
          </p:nvPr>
        </p:nvSpPr>
        <p:spPr>
          <a:xfrm>
            <a:off x="838200" y="1825625"/>
            <a:ext cx="6228719" cy="4351338"/>
          </a:xfrm>
        </p:spPr>
        <p:txBody>
          <a:bodyPr>
            <a:normAutofit fontScale="55000" lnSpcReduction="20000"/>
          </a:bodyPr>
          <a:lstStyle/>
          <a:p>
            <a:r>
              <a:rPr lang="en-US" dirty="0"/>
              <a:t>Urban Planning and Development</a:t>
            </a:r>
          </a:p>
          <a:p>
            <a:pPr lvl="1"/>
            <a:r>
              <a:rPr lang="en-US" dirty="0"/>
              <a:t>Identifying suitable areas for new infrastructure.</a:t>
            </a:r>
          </a:p>
          <a:p>
            <a:pPr lvl="1"/>
            <a:r>
              <a:rPr lang="en-US" dirty="0"/>
              <a:t>Managing urban sprawl and preventing overdevelopment.</a:t>
            </a:r>
          </a:p>
          <a:p>
            <a:r>
              <a:rPr lang="en-US" dirty="0"/>
              <a:t>Agricultural Monitoring</a:t>
            </a:r>
          </a:p>
          <a:p>
            <a:pPr lvl="1"/>
            <a:r>
              <a:rPr lang="en-US" dirty="0"/>
              <a:t>Assessing crop health and yield.</a:t>
            </a:r>
          </a:p>
          <a:p>
            <a:pPr lvl="1"/>
            <a:r>
              <a:rPr lang="en-US" dirty="0"/>
              <a:t>Planning irrigation and resource management.</a:t>
            </a:r>
          </a:p>
          <a:p>
            <a:r>
              <a:rPr lang="en-US" dirty="0"/>
              <a:t>Environmental Management</a:t>
            </a:r>
          </a:p>
          <a:p>
            <a:pPr lvl="1"/>
            <a:r>
              <a:rPr lang="en-US" dirty="0"/>
              <a:t>Monitoring deforestation and habitat destruction.</a:t>
            </a:r>
          </a:p>
          <a:p>
            <a:pPr lvl="1"/>
            <a:r>
              <a:rPr lang="en-US" dirty="0"/>
              <a:t>Assessing the impact of climate change.</a:t>
            </a:r>
          </a:p>
          <a:p>
            <a:r>
              <a:rPr lang="en-US" dirty="0"/>
              <a:t>Disaster Management</a:t>
            </a:r>
          </a:p>
          <a:p>
            <a:pPr lvl="1"/>
            <a:r>
              <a:rPr lang="en-US" dirty="0"/>
              <a:t>Mapping flood-prone and wildfire risk areas.</a:t>
            </a:r>
          </a:p>
          <a:p>
            <a:pPr lvl="1"/>
            <a:r>
              <a:rPr lang="en-US" dirty="0"/>
              <a:t>Planning evacuation routes and resource allocation.</a:t>
            </a:r>
          </a:p>
          <a:p>
            <a:r>
              <a:rPr lang="en-US" dirty="0"/>
              <a:t>Natural Resource Management</a:t>
            </a:r>
          </a:p>
          <a:p>
            <a:pPr lvl="1"/>
            <a:r>
              <a:rPr lang="en-US" dirty="0"/>
              <a:t>Tracking changes in water bodies and forest cover.</a:t>
            </a:r>
          </a:p>
          <a:p>
            <a:pPr lvl="1"/>
            <a:r>
              <a:rPr lang="en-US" dirty="0"/>
              <a:t>Managing conservation efforts and protected areas.</a:t>
            </a:r>
          </a:p>
          <a:p>
            <a:r>
              <a:rPr lang="en-US" dirty="0"/>
              <a:t>Climate Modeling</a:t>
            </a:r>
          </a:p>
          <a:p>
            <a:pPr lvl="1"/>
            <a:r>
              <a:rPr lang="en-US" dirty="0"/>
              <a:t>Providing data for predicting weather patterns.</a:t>
            </a:r>
          </a:p>
          <a:p>
            <a:pPr lvl="1"/>
            <a:r>
              <a:rPr lang="en-US" dirty="0"/>
              <a:t>Assessing the impact of land cover changes on climate.</a:t>
            </a:r>
          </a:p>
        </p:txBody>
      </p:sp>
      <p:pic>
        <p:nvPicPr>
          <p:cNvPr id="4" name="Picture 3">
            <a:extLst>
              <a:ext uri="{FF2B5EF4-FFF2-40B4-BE49-F238E27FC236}">
                <a16:creationId xmlns:a16="http://schemas.microsoft.com/office/drawing/2014/main" id="{F6B0608F-83DA-4871-E0BA-926B9EA2E63D}"/>
              </a:ext>
            </a:extLst>
          </p:cNvPr>
          <p:cNvPicPr>
            <a:picLocks noChangeAspect="1"/>
          </p:cNvPicPr>
          <p:nvPr/>
        </p:nvPicPr>
        <p:blipFill>
          <a:blip r:embed="rId3"/>
          <a:stretch>
            <a:fillRect/>
          </a:stretch>
        </p:blipFill>
        <p:spPr>
          <a:xfrm>
            <a:off x="7201477" y="2752652"/>
            <a:ext cx="4445578" cy="2667347"/>
          </a:xfrm>
          <a:prstGeom prst="rect">
            <a:avLst/>
          </a:prstGeom>
        </p:spPr>
      </p:pic>
    </p:spTree>
    <p:extLst>
      <p:ext uri="{BB962C8B-B14F-4D97-AF65-F5344CB8AC3E}">
        <p14:creationId xmlns:p14="http://schemas.microsoft.com/office/powerpoint/2010/main" val="402188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6F7383-DDCF-3D3A-90B9-704E04018604}"/>
              </a:ext>
            </a:extLst>
          </p:cNvPr>
          <p:cNvSpPr>
            <a:spLocks noGrp="1"/>
          </p:cNvSpPr>
          <p:nvPr>
            <p:ph type="title"/>
          </p:nvPr>
        </p:nvSpPr>
        <p:spPr/>
        <p:txBody>
          <a:bodyPr>
            <a:normAutofit/>
          </a:bodyPr>
          <a:lstStyle/>
          <a:p>
            <a:r>
              <a:rPr lang="en-US" dirty="0"/>
              <a:t>Case Study: Integrating Cellular Automaton (CA) and Markov Chain in LULC Change Prediction</a:t>
            </a:r>
          </a:p>
        </p:txBody>
      </p:sp>
      <p:sp>
        <p:nvSpPr>
          <p:cNvPr id="5" name="Text Placeholder 4">
            <a:extLst>
              <a:ext uri="{FF2B5EF4-FFF2-40B4-BE49-F238E27FC236}">
                <a16:creationId xmlns:a16="http://schemas.microsoft.com/office/drawing/2014/main" id="{7098DF87-60EC-CD00-5B2E-A8186C5AB4B2}"/>
              </a:ext>
            </a:extLst>
          </p:cNvPr>
          <p:cNvSpPr>
            <a:spLocks noGrp="1"/>
          </p:cNvSpPr>
          <p:nvPr>
            <p:ph type="body" idx="1"/>
          </p:nvPr>
        </p:nvSpPr>
        <p:spPr/>
        <p:txBody>
          <a:bodyPr/>
          <a:lstStyle/>
          <a:p>
            <a:r>
              <a:rPr lang="en-US" dirty="0"/>
              <a:t>a prediction of LULC change in urban environment in Delhi, India</a:t>
            </a:r>
          </a:p>
        </p:txBody>
      </p:sp>
    </p:spTree>
    <p:extLst>
      <p:ext uri="{BB962C8B-B14F-4D97-AF65-F5344CB8AC3E}">
        <p14:creationId xmlns:p14="http://schemas.microsoft.com/office/powerpoint/2010/main" val="1057773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AC48D-8153-D4A5-19C4-45DFFF95AAAE}"/>
              </a:ext>
            </a:extLst>
          </p:cNvPr>
          <p:cNvSpPr>
            <a:spLocks noGrp="1"/>
          </p:cNvSpPr>
          <p:nvPr>
            <p:ph type="title"/>
          </p:nvPr>
        </p:nvSpPr>
        <p:spPr/>
        <p:txBody>
          <a:bodyPr/>
          <a:lstStyle/>
          <a:p>
            <a:r>
              <a:rPr lang="en-US" dirty="0"/>
              <a:t>Basic ideas…</a:t>
            </a:r>
          </a:p>
        </p:txBody>
      </p:sp>
      <p:sp>
        <p:nvSpPr>
          <p:cNvPr id="5" name="Content Placeholder 4">
            <a:extLst>
              <a:ext uri="{FF2B5EF4-FFF2-40B4-BE49-F238E27FC236}">
                <a16:creationId xmlns:a16="http://schemas.microsoft.com/office/drawing/2014/main" id="{EA918CA6-2851-C202-F8A4-FFAA18E6F848}"/>
              </a:ext>
            </a:extLst>
          </p:cNvPr>
          <p:cNvSpPr>
            <a:spLocks noGrp="1"/>
          </p:cNvSpPr>
          <p:nvPr>
            <p:ph idx="1"/>
          </p:nvPr>
        </p:nvSpPr>
        <p:spPr>
          <a:xfrm>
            <a:off x="838200" y="1825625"/>
            <a:ext cx="10515600" cy="4599398"/>
          </a:xfrm>
        </p:spPr>
        <p:txBody>
          <a:bodyPr>
            <a:normAutofit fontScale="85000" lnSpcReduction="20000"/>
          </a:bodyPr>
          <a:lstStyle/>
          <a:p>
            <a:r>
              <a:rPr lang="en-US" dirty="0"/>
              <a:t>LULC data is raster data.</a:t>
            </a:r>
          </a:p>
          <a:p>
            <a:pPr lvl="1"/>
            <a:r>
              <a:rPr lang="en-US" dirty="0"/>
              <a:t>The grid system is constant and the values are changing</a:t>
            </a:r>
          </a:p>
          <a:p>
            <a:r>
              <a:rPr lang="en-US" dirty="0"/>
              <a:t>We want to predict how LULC change (within a certain area) in the future</a:t>
            </a:r>
          </a:p>
          <a:p>
            <a:pPr lvl="1"/>
            <a:r>
              <a:rPr lang="en-US" dirty="0"/>
              <a:t>How many?</a:t>
            </a:r>
          </a:p>
          <a:p>
            <a:pPr lvl="1"/>
            <a:r>
              <a:rPr lang="en-US" dirty="0"/>
              <a:t>Where?</a:t>
            </a:r>
          </a:p>
          <a:p>
            <a:pPr lvl="1"/>
            <a:r>
              <a:rPr lang="en-US" dirty="0"/>
              <a:t>To which type?</a:t>
            </a:r>
          </a:p>
          <a:p>
            <a:r>
              <a:rPr lang="en-US" dirty="0"/>
              <a:t>with historic LULC data</a:t>
            </a:r>
          </a:p>
          <a:p>
            <a:r>
              <a:rPr lang="en-US" dirty="0"/>
              <a:t>… and GIS data</a:t>
            </a:r>
          </a:p>
          <a:p>
            <a:pPr lvl="1"/>
            <a:r>
              <a:rPr lang="en-US" dirty="0"/>
              <a:t>“driving factors”</a:t>
            </a:r>
          </a:p>
          <a:p>
            <a:pPr lvl="1"/>
            <a:r>
              <a:rPr lang="en-US" dirty="0"/>
              <a:t>the underlying factors that are causing the changes</a:t>
            </a:r>
          </a:p>
          <a:p>
            <a:r>
              <a:rPr lang="en-US" dirty="0"/>
              <a:t>… with consideration of neighbor effect</a:t>
            </a:r>
          </a:p>
          <a:p>
            <a:pPr lvl="1"/>
            <a:r>
              <a:rPr lang="en-US" dirty="0"/>
              <a:t>If my neighbors have a certain LULC type, then I have the tendency to become that type in the next time step</a:t>
            </a:r>
          </a:p>
          <a:p>
            <a:r>
              <a:rPr lang="en-US" dirty="0"/>
              <a:t>A model that integrates all these</a:t>
            </a:r>
          </a:p>
          <a:p>
            <a:pPr lvl="1"/>
            <a:endParaRPr lang="en-US" dirty="0"/>
          </a:p>
        </p:txBody>
      </p:sp>
    </p:spTree>
    <p:extLst>
      <p:ext uri="{BB962C8B-B14F-4D97-AF65-F5344CB8AC3E}">
        <p14:creationId xmlns:p14="http://schemas.microsoft.com/office/powerpoint/2010/main" val="295350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9E9B-2C3E-61DC-A2C7-D43AF4B39A54}"/>
              </a:ext>
            </a:extLst>
          </p:cNvPr>
          <p:cNvSpPr>
            <a:spLocks noGrp="1"/>
          </p:cNvSpPr>
          <p:nvPr>
            <p:ph type="title"/>
          </p:nvPr>
        </p:nvSpPr>
        <p:spPr/>
        <p:txBody>
          <a:bodyPr/>
          <a:lstStyle/>
          <a:p>
            <a:r>
              <a:rPr lang="en-US" dirty="0"/>
              <a:t>What is Cellular Automaton (CA)?</a:t>
            </a:r>
          </a:p>
        </p:txBody>
      </p:sp>
      <p:sp>
        <p:nvSpPr>
          <p:cNvPr id="3" name="Content Placeholder 2">
            <a:extLst>
              <a:ext uri="{FF2B5EF4-FFF2-40B4-BE49-F238E27FC236}">
                <a16:creationId xmlns:a16="http://schemas.microsoft.com/office/drawing/2014/main" id="{E71D17BB-443C-0CF0-4C28-D6CB745B88ED}"/>
              </a:ext>
            </a:extLst>
          </p:cNvPr>
          <p:cNvSpPr>
            <a:spLocks noGrp="1"/>
          </p:cNvSpPr>
          <p:nvPr>
            <p:ph idx="1"/>
          </p:nvPr>
        </p:nvSpPr>
        <p:spPr>
          <a:xfrm>
            <a:off x="838200" y="1825625"/>
            <a:ext cx="7772905" cy="4351338"/>
          </a:xfrm>
        </p:spPr>
        <p:txBody>
          <a:bodyPr>
            <a:normAutofit/>
          </a:bodyPr>
          <a:lstStyle/>
          <a:p>
            <a:r>
              <a:rPr lang="en-US" dirty="0"/>
              <a:t>Mathematical model on a grid of cells.</a:t>
            </a:r>
          </a:p>
          <a:p>
            <a:r>
              <a:rPr lang="en-US" dirty="0"/>
              <a:t>Cells change state based on neighboring cells.</a:t>
            </a:r>
          </a:p>
          <a:p>
            <a:r>
              <a:rPr lang="en-US" dirty="0"/>
              <a:t>Rules define how cells evolve over time.</a:t>
            </a:r>
          </a:p>
          <a:p>
            <a:r>
              <a:rPr lang="en-US" dirty="0"/>
              <a:t>Example: Conway's Game of Life</a:t>
            </a:r>
          </a:p>
        </p:txBody>
      </p:sp>
      <p:pic>
        <p:nvPicPr>
          <p:cNvPr id="1026" name="Picture 2">
            <a:extLst>
              <a:ext uri="{FF2B5EF4-FFF2-40B4-BE49-F238E27FC236}">
                <a16:creationId xmlns:a16="http://schemas.microsoft.com/office/drawing/2014/main" id="{0DD0448A-CE56-4402-6C36-AD9D7A8A9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2550" y="4382385"/>
            <a:ext cx="23812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9E7694-3FB0-B26B-9382-515B8F216F17}"/>
              </a:ext>
            </a:extLst>
          </p:cNvPr>
          <p:cNvPicPr>
            <a:picLocks noChangeAspect="1"/>
          </p:cNvPicPr>
          <p:nvPr/>
        </p:nvPicPr>
        <p:blipFill>
          <a:blip r:embed="rId4"/>
          <a:stretch>
            <a:fillRect/>
          </a:stretch>
        </p:blipFill>
        <p:spPr>
          <a:xfrm>
            <a:off x="8915030" y="1713774"/>
            <a:ext cx="2384673" cy="1800327"/>
          </a:xfrm>
          <a:prstGeom prst="rect">
            <a:avLst/>
          </a:prstGeom>
        </p:spPr>
      </p:pic>
    </p:spTree>
    <p:extLst>
      <p:ext uri="{BB962C8B-B14F-4D97-AF65-F5344CB8AC3E}">
        <p14:creationId xmlns:p14="http://schemas.microsoft.com/office/powerpoint/2010/main" val="257755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99DE-7DE8-6FE7-02C2-161422B736C4}"/>
              </a:ext>
            </a:extLst>
          </p:cNvPr>
          <p:cNvSpPr>
            <a:spLocks noGrp="1"/>
          </p:cNvSpPr>
          <p:nvPr>
            <p:ph type="title"/>
          </p:nvPr>
        </p:nvSpPr>
        <p:spPr/>
        <p:txBody>
          <a:bodyPr/>
          <a:lstStyle/>
          <a:p>
            <a:r>
              <a:rPr lang="en-US" dirty="0"/>
              <a:t>What is Markov Chain?</a:t>
            </a:r>
          </a:p>
        </p:txBody>
      </p:sp>
      <p:sp>
        <p:nvSpPr>
          <p:cNvPr id="3" name="Content Placeholder 2">
            <a:extLst>
              <a:ext uri="{FF2B5EF4-FFF2-40B4-BE49-F238E27FC236}">
                <a16:creationId xmlns:a16="http://schemas.microsoft.com/office/drawing/2014/main" id="{2300626A-EF50-AD0A-FFC3-72035D9D88A1}"/>
              </a:ext>
            </a:extLst>
          </p:cNvPr>
          <p:cNvSpPr>
            <a:spLocks noGrp="1"/>
          </p:cNvSpPr>
          <p:nvPr>
            <p:ph idx="1"/>
          </p:nvPr>
        </p:nvSpPr>
        <p:spPr>
          <a:xfrm>
            <a:off x="838200" y="1825625"/>
            <a:ext cx="6616279" cy="4351338"/>
          </a:xfrm>
        </p:spPr>
        <p:txBody>
          <a:bodyPr/>
          <a:lstStyle/>
          <a:p>
            <a:r>
              <a:rPr lang="en-US" dirty="0"/>
              <a:t>Sequence of events with probabilities.</a:t>
            </a:r>
          </a:p>
          <a:p>
            <a:r>
              <a:rPr lang="en-US" dirty="0"/>
              <a:t>Transition from one state to another.</a:t>
            </a:r>
          </a:p>
          <a:p>
            <a:r>
              <a:rPr lang="en-US" dirty="0"/>
              <a:t>No memory of past events.</a:t>
            </a:r>
          </a:p>
          <a:p>
            <a:r>
              <a:rPr lang="en-US" dirty="0"/>
              <a:t>Used in modeling random processes.</a:t>
            </a:r>
          </a:p>
          <a:p>
            <a:r>
              <a:rPr lang="en-US" dirty="0"/>
              <a:t>Example: A simple weather prediction model</a:t>
            </a:r>
          </a:p>
        </p:txBody>
      </p:sp>
      <p:pic>
        <p:nvPicPr>
          <p:cNvPr id="2050" name="Picture 2" descr="Introduction to Markov chains. Definitions, properties and PageRank… | by  Joseph Rocca | Towards Data Science">
            <a:extLst>
              <a:ext uri="{FF2B5EF4-FFF2-40B4-BE49-F238E27FC236}">
                <a16:creationId xmlns:a16="http://schemas.microsoft.com/office/drawing/2014/main" id="{556E6870-1CB3-7CFD-5000-646DE90EA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367" y="3303262"/>
            <a:ext cx="4512957" cy="30086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example of a Markov chain, displayed as both a state diagram (left)... |  Download Scientific Diagram">
            <a:extLst>
              <a:ext uri="{FF2B5EF4-FFF2-40B4-BE49-F238E27FC236}">
                <a16:creationId xmlns:a16="http://schemas.microsoft.com/office/drawing/2014/main" id="{AE87BE4D-C530-C01D-F833-AAAFEAC45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044" y="1242632"/>
            <a:ext cx="3778714" cy="188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920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3622-6A71-C0E2-DFFE-A2A16C149C3D}"/>
              </a:ext>
            </a:extLst>
          </p:cNvPr>
          <p:cNvSpPr>
            <a:spLocks noGrp="1"/>
          </p:cNvSpPr>
          <p:nvPr>
            <p:ph type="title"/>
          </p:nvPr>
        </p:nvSpPr>
        <p:spPr/>
        <p:txBody>
          <a:bodyPr/>
          <a:lstStyle/>
          <a:p>
            <a:r>
              <a:rPr lang="en-US" dirty="0"/>
              <a:t>Why do CA &amp; Markov Chain work in LULC change Prediction?</a:t>
            </a:r>
          </a:p>
        </p:txBody>
      </p:sp>
      <p:sp>
        <p:nvSpPr>
          <p:cNvPr id="3" name="Content Placeholder 2">
            <a:extLst>
              <a:ext uri="{FF2B5EF4-FFF2-40B4-BE49-F238E27FC236}">
                <a16:creationId xmlns:a16="http://schemas.microsoft.com/office/drawing/2014/main" id="{48EA93A0-784F-4D36-26D4-23E98FFEF92B}"/>
              </a:ext>
            </a:extLst>
          </p:cNvPr>
          <p:cNvSpPr>
            <a:spLocks noGrp="1"/>
          </p:cNvSpPr>
          <p:nvPr>
            <p:ph idx="1"/>
          </p:nvPr>
        </p:nvSpPr>
        <p:spPr/>
        <p:txBody>
          <a:bodyPr>
            <a:normAutofit fontScale="92500" lnSpcReduction="10000"/>
          </a:bodyPr>
          <a:lstStyle/>
          <a:p>
            <a:r>
              <a:rPr lang="en-US" dirty="0"/>
              <a:t>Why Markov Chain?</a:t>
            </a:r>
          </a:p>
          <a:p>
            <a:pPr lvl="1"/>
            <a:r>
              <a:rPr lang="en-US" dirty="0"/>
              <a:t>LULC change along the years~ discrete time Markov Chain</a:t>
            </a:r>
          </a:p>
          <a:p>
            <a:pPr lvl="1"/>
            <a:r>
              <a:rPr lang="en-US" dirty="0"/>
              <a:t>Different land use types (states) show different transition characteristics</a:t>
            </a:r>
          </a:p>
          <a:p>
            <a:r>
              <a:rPr lang="en-US" dirty="0"/>
              <a:t>Why Cellular Automaton?</a:t>
            </a:r>
          </a:p>
          <a:p>
            <a:pPr lvl="1"/>
            <a:r>
              <a:rPr lang="en-US" dirty="0"/>
              <a:t>Cells ~ Grid</a:t>
            </a:r>
          </a:p>
          <a:p>
            <a:pPr lvl="1"/>
            <a:r>
              <a:rPr lang="en-US" dirty="0"/>
              <a:t>Changing in Values ~ </a:t>
            </a:r>
            <a:r>
              <a:rPr lang="en-US" dirty="0" err="1"/>
              <a:t>Landuse</a:t>
            </a:r>
            <a:r>
              <a:rPr lang="en-US" dirty="0"/>
              <a:t> changes</a:t>
            </a:r>
          </a:p>
          <a:p>
            <a:pPr lvl="1"/>
            <a:r>
              <a:rPr lang="en-US" dirty="0"/>
              <a:t>Observe simple rules in the micro level (land use majority), complex </a:t>
            </a:r>
            <a:r>
              <a:rPr lang="en-US" dirty="0" err="1"/>
              <a:t>behaviours</a:t>
            </a:r>
            <a:r>
              <a:rPr lang="en-US" dirty="0"/>
              <a:t> in the macro level</a:t>
            </a:r>
          </a:p>
          <a:p>
            <a:r>
              <a:rPr lang="en-US" dirty="0"/>
              <a:t>What GIS data?</a:t>
            </a:r>
          </a:p>
          <a:p>
            <a:pPr lvl="1"/>
            <a:r>
              <a:rPr lang="en-US" dirty="0"/>
              <a:t>The knowledge we have to explain the change in land use.</a:t>
            </a:r>
          </a:p>
          <a:p>
            <a:pPr lvl="1"/>
            <a:r>
              <a:rPr lang="en-US" dirty="0"/>
              <a:t>The driving force of change</a:t>
            </a:r>
          </a:p>
          <a:p>
            <a:r>
              <a:rPr lang="en-US" dirty="0"/>
              <a:t>Existing work and inspiration</a:t>
            </a:r>
          </a:p>
        </p:txBody>
      </p:sp>
    </p:spTree>
    <p:extLst>
      <p:ext uri="{BB962C8B-B14F-4D97-AF65-F5344CB8AC3E}">
        <p14:creationId xmlns:p14="http://schemas.microsoft.com/office/powerpoint/2010/main" val="3890857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3B19-8283-E400-AAAA-F40DF346E50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D42B35B-9A4B-EC13-7474-E1214234DC29}"/>
              </a:ext>
            </a:extLst>
          </p:cNvPr>
          <p:cNvSpPr>
            <a:spLocks noGrp="1"/>
          </p:cNvSpPr>
          <p:nvPr>
            <p:ph idx="1"/>
          </p:nvPr>
        </p:nvSpPr>
        <p:spPr/>
        <p:txBody>
          <a:bodyPr/>
          <a:lstStyle/>
          <a:p>
            <a:pPr marL="571500" indent="-571500">
              <a:buFont typeface="+mj-lt"/>
              <a:buAutoNum type="arabicPeriod"/>
            </a:pPr>
            <a:r>
              <a:rPr lang="en-US" dirty="0"/>
              <a:t>In our previous lecture…</a:t>
            </a:r>
          </a:p>
          <a:p>
            <a:pPr marL="571500" indent="-571500">
              <a:buFont typeface="+mj-lt"/>
              <a:buAutoNum type="arabicPeriod"/>
            </a:pPr>
            <a:r>
              <a:rPr lang="en-US" dirty="0"/>
              <a:t>What is LULC data?</a:t>
            </a:r>
          </a:p>
          <a:p>
            <a:pPr marL="571500" indent="-571500">
              <a:buFont typeface="+mj-lt"/>
              <a:buAutoNum type="arabicPeriod"/>
            </a:pPr>
            <a:r>
              <a:rPr lang="en-US" dirty="0"/>
              <a:t>How is LULC data produced?</a:t>
            </a:r>
          </a:p>
          <a:p>
            <a:pPr marL="571500" indent="-571500">
              <a:buFont typeface="+mj-lt"/>
              <a:buAutoNum type="arabicPeriod"/>
            </a:pPr>
            <a:r>
              <a:rPr lang="en-US" dirty="0"/>
              <a:t>A simple tutorial of classification of satellite image</a:t>
            </a:r>
          </a:p>
          <a:p>
            <a:pPr marL="571500" indent="-571500">
              <a:buFont typeface="+mj-lt"/>
              <a:buAutoNum type="arabicPeriod"/>
            </a:pPr>
            <a:r>
              <a:rPr lang="en-US" dirty="0"/>
              <a:t>Applications of LULC data</a:t>
            </a:r>
          </a:p>
          <a:p>
            <a:pPr marL="571500" indent="-571500">
              <a:buFont typeface="+mj-lt"/>
              <a:buAutoNum type="arabicPeriod"/>
            </a:pPr>
            <a:r>
              <a:rPr lang="en-US" dirty="0"/>
              <a:t>Case study: Integrating Cellular Automaton and Markov Chain in LULC change prediction for India</a:t>
            </a:r>
          </a:p>
        </p:txBody>
      </p:sp>
    </p:spTree>
    <p:extLst>
      <p:ext uri="{BB962C8B-B14F-4D97-AF65-F5344CB8AC3E}">
        <p14:creationId xmlns:p14="http://schemas.microsoft.com/office/powerpoint/2010/main" val="255320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FE23-59EE-3C52-3ED1-C0FC703C842D}"/>
              </a:ext>
            </a:extLst>
          </p:cNvPr>
          <p:cNvSpPr>
            <a:spLocks noGrp="1"/>
          </p:cNvSpPr>
          <p:nvPr>
            <p:ph type="title"/>
          </p:nvPr>
        </p:nvSpPr>
        <p:spPr/>
        <p:txBody>
          <a:bodyPr/>
          <a:lstStyle/>
          <a:p>
            <a:r>
              <a:rPr lang="en-US" dirty="0"/>
              <a:t>Our data source and experiment area…</a:t>
            </a:r>
          </a:p>
        </p:txBody>
      </p:sp>
      <p:pic>
        <p:nvPicPr>
          <p:cNvPr id="5" name="Picture 4" descr="A screenshot of a graph showing different types of land use&#10;&#10;Description automatically generated">
            <a:extLst>
              <a:ext uri="{FF2B5EF4-FFF2-40B4-BE49-F238E27FC236}">
                <a16:creationId xmlns:a16="http://schemas.microsoft.com/office/drawing/2014/main" id="{218EA4AC-9604-FC35-33DB-0309BA23F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71" y="1766581"/>
            <a:ext cx="4703872" cy="3636945"/>
          </a:xfrm>
          <a:prstGeom prst="rect">
            <a:avLst/>
          </a:prstGeom>
        </p:spPr>
      </p:pic>
      <p:pic>
        <p:nvPicPr>
          <p:cNvPr id="7" name="Picture 6" descr="A close-up of a map&#10;&#10;Description automatically generated">
            <a:extLst>
              <a:ext uri="{FF2B5EF4-FFF2-40B4-BE49-F238E27FC236}">
                <a16:creationId xmlns:a16="http://schemas.microsoft.com/office/drawing/2014/main" id="{45080247-9456-0DD6-C4AC-2AC7AADB5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659" y="1782286"/>
            <a:ext cx="4384608" cy="3344292"/>
          </a:xfrm>
          <a:prstGeom prst="rect">
            <a:avLst/>
          </a:prstGeom>
        </p:spPr>
      </p:pic>
      <p:sp>
        <p:nvSpPr>
          <p:cNvPr id="8" name="TextBox 7">
            <a:extLst>
              <a:ext uri="{FF2B5EF4-FFF2-40B4-BE49-F238E27FC236}">
                <a16:creationId xmlns:a16="http://schemas.microsoft.com/office/drawing/2014/main" id="{27AAC0A6-EAD5-B934-06E0-E17ECE7C7C7B}"/>
              </a:ext>
            </a:extLst>
          </p:cNvPr>
          <p:cNvSpPr txBox="1"/>
          <p:nvPr/>
        </p:nvSpPr>
        <p:spPr>
          <a:xfrm>
            <a:off x="1640337" y="5479420"/>
            <a:ext cx="2764140" cy="369332"/>
          </a:xfrm>
          <a:prstGeom prst="rect">
            <a:avLst/>
          </a:prstGeom>
          <a:noFill/>
        </p:spPr>
        <p:txBody>
          <a:bodyPr wrap="square" rtlCol="0">
            <a:spAutoFit/>
          </a:bodyPr>
          <a:lstStyle/>
          <a:p>
            <a:r>
              <a:rPr lang="en-US" dirty="0"/>
              <a:t>Land use change in Delhi</a:t>
            </a:r>
          </a:p>
        </p:txBody>
      </p:sp>
      <p:sp>
        <p:nvSpPr>
          <p:cNvPr id="9" name="TextBox 8">
            <a:extLst>
              <a:ext uri="{FF2B5EF4-FFF2-40B4-BE49-F238E27FC236}">
                <a16:creationId xmlns:a16="http://schemas.microsoft.com/office/drawing/2014/main" id="{785F85EE-5489-3B06-8386-214F07964BDF}"/>
              </a:ext>
            </a:extLst>
          </p:cNvPr>
          <p:cNvSpPr txBox="1"/>
          <p:nvPr/>
        </p:nvSpPr>
        <p:spPr>
          <a:xfrm>
            <a:off x="8067894" y="5403526"/>
            <a:ext cx="2764140" cy="369332"/>
          </a:xfrm>
          <a:prstGeom prst="rect">
            <a:avLst/>
          </a:prstGeom>
          <a:noFill/>
        </p:spPr>
        <p:txBody>
          <a:bodyPr wrap="square" rtlCol="0">
            <a:spAutoFit/>
          </a:bodyPr>
          <a:lstStyle/>
          <a:p>
            <a:r>
              <a:rPr lang="en-US"/>
              <a:t>Driving factors</a:t>
            </a:r>
            <a:endParaRPr lang="en-US" dirty="0"/>
          </a:p>
        </p:txBody>
      </p:sp>
    </p:spTree>
    <p:extLst>
      <p:ext uri="{BB962C8B-B14F-4D97-AF65-F5344CB8AC3E}">
        <p14:creationId xmlns:p14="http://schemas.microsoft.com/office/powerpoint/2010/main" val="2175406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A3D7-D7B9-82DC-11C3-37CC2FA5ADDD}"/>
              </a:ext>
            </a:extLst>
          </p:cNvPr>
          <p:cNvSpPr>
            <a:spLocks noGrp="1"/>
          </p:cNvSpPr>
          <p:nvPr>
            <p:ph type="title"/>
          </p:nvPr>
        </p:nvSpPr>
        <p:spPr/>
        <p:txBody>
          <a:bodyPr/>
          <a:lstStyle/>
          <a:p>
            <a:r>
              <a:rPr lang="en-US" dirty="0"/>
              <a:t>The overall diagram</a:t>
            </a:r>
          </a:p>
        </p:txBody>
      </p:sp>
      <p:pic>
        <p:nvPicPr>
          <p:cNvPr id="3074" name="Picture 2">
            <a:extLst>
              <a:ext uri="{FF2B5EF4-FFF2-40B4-BE49-F238E27FC236}">
                <a16:creationId xmlns:a16="http://schemas.microsoft.com/office/drawing/2014/main" id="{5C2B5977-983D-9C3D-0E91-F014281C0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312" y="1474399"/>
            <a:ext cx="7507375" cy="509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20BC-A5F4-269B-DBDD-7DF5A8E33217}"/>
              </a:ext>
            </a:extLst>
          </p:cNvPr>
          <p:cNvSpPr>
            <a:spLocks noGrp="1"/>
          </p:cNvSpPr>
          <p:nvPr>
            <p:ph type="title"/>
          </p:nvPr>
        </p:nvSpPr>
        <p:spPr>
          <a:xfrm>
            <a:off x="762001" y="762001"/>
            <a:ext cx="6070120" cy="1708243"/>
          </a:xfrm>
        </p:spPr>
        <p:txBody>
          <a:bodyPr anchor="ctr">
            <a:normAutofit/>
          </a:bodyPr>
          <a:lstStyle/>
          <a:p>
            <a:r>
              <a:rPr lang="en-US" sz="4000"/>
              <a:t>Implementation</a:t>
            </a:r>
            <a:endParaRPr lang="en-US" sz="4000" dirty="0"/>
          </a:p>
        </p:txBody>
      </p:sp>
      <p:sp>
        <p:nvSpPr>
          <p:cNvPr id="3" name="Content Placeholder 2">
            <a:extLst>
              <a:ext uri="{FF2B5EF4-FFF2-40B4-BE49-F238E27FC236}">
                <a16:creationId xmlns:a16="http://schemas.microsoft.com/office/drawing/2014/main" id="{AD01B75E-4924-0462-7209-BE3D2ADBA2A0}"/>
              </a:ext>
            </a:extLst>
          </p:cNvPr>
          <p:cNvSpPr>
            <a:spLocks noGrp="1"/>
          </p:cNvSpPr>
          <p:nvPr>
            <p:ph idx="1"/>
          </p:nvPr>
        </p:nvSpPr>
        <p:spPr>
          <a:xfrm>
            <a:off x="762001" y="1846511"/>
            <a:ext cx="6070120" cy="3769833"/>
          </a:xfrm>
        </p:spPr>
        <p:txBody>
          <a:bodyPr anchor="ctr">
            <a:normAutofit/>
          </a:bodyPr>
          <a:lstStyle/>
          <a:p>
            <a:r>
              <a:rPr lang="en-US" sz="2000" dirty="0"/>
              <a:t>Python (Coding)</a:t>
            </a:r>
          </a:p>
          <a:p>
            <a:r>
              <a:rPr lang="en-US" sz="2000" dirty="0" err="1"/>
              <a:t>PyTorch</a:t>
            </a:r>
            <a:r>
              <a:rPr lang="en-US" sz="2000" dirty="0"/>
              <a:t> (MLP, suitability data)</a:t>
            </a:r>
          </a:p>
          <a:p>
            <a:r>
              <a:rPr lang="en-US" sz="2000" dirty="0" err="1"/>
              <a:t>Cupy</a:t>
            </a:r>
            <a:r>
              <a:rPr lang="en-US" sz="2000" dirty="0"/>
              <a:t> (GPU Computing)</a:t>
            </a:r>
          </a:p>
          <a:p>
            <a:r>
              <a:rPr lang="en-US" sz="2000" dirty="0"/>
              <a:t>ArcGIS (Visualization &amp; mapping)</a:t>
            </a:r>
          </a:p>
          <a:p>
            <a:r>
              <a:rPr lang="en-US" sz="2000" dirty="0"/>
              <a:t>GitHub Repository: </a:t>
            </a:r>
            <a:r>
              <a:rPr lang="en-US" sz="2000" dirty="0">
                <a:hlinkClick r:id="rId3"/>
              </a:rPr>
              <a:t>https://github.com/HumblePasty/complex-modelling/tree/master/FinalProject</a:t>
            </a:r>
            <a:endParaRPr lang="en-US" sz="2000" dirty="0"/>
          </a:p>
          <a:p>
            <a:endParaRPr lang="en-US" sz="2000" dirty="0"/>
          </a:p>
        </p:txBody>
      </p:sp>
      <p:sp>
        <p:nvSpPr>
          <p:cNvPr id="1035" name="Rectangle 103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390" y="0"/>
            <a:ext cx="4606609"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asterio: A Powerful Tool for Geospatial Raster Data - Geographic Book">
            <a:extLst>
              <a:ext uri="{FF2B5EF4-FFF2-40B4-BE49-F238E27FC236}">
                <a16:creationId xmlns:a16="http://schemas.microsoft.com/office/drawing/2014/main" id="{38EE2234-D42C-E2D2-DE0A-CF900ABA99C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20739" y="508672"/>
            <a:ext cx="1312203" cy="13122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pload.wikimedia.org/wikipedia/commons/thumb/3/31/...">
            <a:extLst>
              <a:ext uri="{FF2B5EF4-FFF2-40B4-BE49-F238E27FC236}">
                <a16:creationId xmlns:a16="http://schemas.microsoft.com/office/drawing/2014/main" id="{1AFDCE2E-CCFB-27BC-ACF3-72BB7A91A7F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39344" y="1961067"/>
            <a:ext cx="2992755" cy="13467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cupy/cupy: NumPy &amp; SciPy for GPU">
            <a:extLst>
              <a:ext uri="{FF2B5EF4-FFF2-40B4-BE49-F238E27FC236}">
                <a16:creationId xmlns:a16="http://schemas.microsoft.com/office/drawing/2014/main" id="{588E07D6-A031-42BB-DC0A-FD2B4465485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092228" y="3429000"/>
            <a:ext cx="3239871" cy="13850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arning PyTorch: Modules. This blog post is part of the series… | by  Dagang Wei | Medium">
            <a:extLst>
              <a:ext uri="{FF2B5EF4-FFF2-40B4-BE49-F238E27FC236}">
                <a16:creationId xmlns:a16="http://schemas.microsoft.com/office/drawing/2014/main" id="{7CA93DCD-7620-C7D3-A867-D192CABB7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3298" y="5171152"/>
            <a:ext cx="2890791" cy="14453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pload.wikimedia.org/wikipedia/commons/thumb/3/31/...">
            <a:extLst>
              <a:ext uri="{FF2B5EF4-FFF2-40B4-BE49-F238E27FC236}">
                <a16:creationId xmlns:a16="http://schemas.microsoft.com/office/drawing/2014/main" id="{826506E9-83A9-A57E-9601-E79AF7A9B9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1334" y="1942900"/>
            <a:ext cx="2992755" cy="13467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itHub - cupy/cupy: NumPy &amp; SciPy for GPU">
            <a:extLst>
              <a:ext uri="{FF2B5EF4-FFF2-40B4-BE49-F238E27FC236}">
                <a16:creationId xmlns:a16="http://schemas.microsoft.com/office/drawing/2014/main" id="{3D9F7B50-D0F9-BB86-7C26-8BDB520CCA1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094218" y="3410833"/>
            <a:ext cx="3239871" cy="138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85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B238-2DB9-B77C-471D-EACAB8C8AFF5}"/>
              </a:ext>
            </a:extLst>
          </p:cNvPr>
          <p:cNvSpPr>
            <a:spLocks noGrp="1"/>
          </p:cNvSpPr>
          <p:nvPr>
            <p:ph type="title"/>
          </p:nvPr>
        </p:nvSpPr>
        <p:spPr/>
        <p:txBody>
          <a:bodyPr/>
          <a:lstStyle/>
          <a:p>
            <a:r>
              <a:rPr lang="en-US" dirty="0"/>
              <a:t>Let’s see how our model perform in prediction</a:t>
            </a:r>
          </a:p>
        </p:txBody>
      </p:sp>
      <p:pic>
        <p:nvPicPr>
          <p:cNvPr id="2052" name="Picture 4">
            <a:extLst>
              <a:ext uri="{FF2B5EF4-FFF2-40B4-BE49-F238E27FC236}">
                <a16:creationId xmlns:a16="http://schemas.microsoft.com/office/drawing/2014/main" id="{206FB0F3-254D-BFAB-4EFF-E714FE95D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807" y="1724922"/>
            <a:ext cx="6912385" cy="4610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3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F4C4-D5C8-8A69-39C7-172017A91F98}"/>
              </a:ext>
            </a:extLst>
          </p:cNvPr>
          <p:cNvSpPr>
            <a:spLocks noGrp="1"/>
          </p:cNvSpPr>
          <p:nvPr>
            <p:ph type="title"/>
          </p:nvPr>
        </p:nvSpPr>
        <p:spPr/>
        <p:txBody>
          <a:bodyPr/>
          <a:lstStyle/>
          <a:p>
            <a:r>
              <a:rPr lang="en-US" dirty="0"/>
              <a:t>Let’s see how our model perform in prediction</a:t>
            </a:r>
          </a:p>
        </p:txBody>
      </p:sp>
      <p:pic>
        <p:nvPicPr>
          <p:cNvPr id="3074" name="Picture 2">
            <a:extLst>
              <a:ext uri="{FF2B5EF4-FFF2-40B4-BE49-F238E27FC236}">
                <a16:creationId xmlns:a16="http://schemas.microsoft.com/office/drawing/2014/main" id="{A4CEFC59-5133-4043-CD13-4521C5001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714" y="1598455"/>
            <a:ext cx="7006572" cy="467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5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AB18-3BD9-7F0C-E64F-3FFD7B14A95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971854A-8B40-D0BE-D24E-2A211EEC351E}"/>
              </a:ext>
            </a:extLst>
          </p:cNvPr>
          <p:cNvSpPr>
            <a:spLocks noGrp="1"/>
          </p:cNvSpPr>
          <p:nvPr>
            <p:ph idx="1"/>
          </p:nvPr>
        </p:nvSpPr>
        <p:spPr/>
        <p:txBody>
          <a:bodyPr>
            <a:normAutofit fontScale="85000" lnSpcReduction="20000"/>
          </a:bodyPr>
          <a:lstStyle/>
          <a:p>
            <a:r>
              <a:rPr lang="en-US" dirty="0"/>
              <a:t>“Smooth” outcome like in voting model</a:t>
            </a:r>
          </a:p>
          <a:p>
            <a:r>
              <a:rPr lang="en-US" dirty="0"/>
              <a:t>Mostly good, but poor predicting result for water area</a:t>
            </a:r>
          </a:p>
          <a:p>
            <a:pPr lvl="1"/>
            <a:r>
              <a:rPr lang="en-US" dirty="0"/>
              <a:t>Conversion cost matrix</a:t>
            </a:r>
          </a:p>
          <a:p>
            <a:pPr lvl="1"/>
            <a:r>
              <a:rPr lang="en-US" dirty="0"/>
              <a:t>Random changes (majority rule)</a:t>
            </a:r>
          </a:p>
          <a:p>
            <a:r>
              <a:rPr lang="en-US" dirty="0"/>
              <a:t>Increasing neighborhood did not help</a:t>
            </a:r>
          </a:p>
          <a:p>
            <a:r>
              <a:rPr lang="en-US" dirty="0"/>
              <a:t>Time-consuming calculation</a:t>
            </a:r>
          </a:p>
          <a:p>
            <a:r>
              <a:rPr lang="en-US" dirty="0"/>
              <a:t>Markov Chain / CA?</a:t>
            </a:r>
          </a:p>
          <a:p>
            <a:r>
              <a:rPr lang="en-US" dirty="0"/>
              <a:t>Too restrictive on changes and may not meet the goal</a:t>
            </a:r>
          </a:p>
          <a:p>
            <a:r>
              <a:rPr lang="en-US" dirty="0"/>
              <a:t>Further works / improvements</a:t>
            </a:r>
          </a:p>
          <a:p>
            <a:pPr lvl="1"/>
            <a:r>
              <a:rPr lang="en-US" dirty="0"/>
              <a:t>Better driving factors</a:t>
            </a:r>
          </a:p>
          <a:p>
            <a:pPr lvl="1"/>
            <a:r>
              <a:rPr lang="en-US" dirty="0"/>
              <a:t>Adding random variable(s) to the model</a:t>
            </a:r>
          </a:p>
          <a:p>
            <a:pPr lvl="1"/>
            <a:r>
              <a:rPr lang="en-US" dirty="0"/>
              <a:t>More explicit and detailed CA ruleset</a:t>
            </a:r>
          </a:p>
        </p:txBody>
      </p:sp>
    </p:spTree>
    <p:extLst>
      <p:ext uri="{BB962C8B-B14F-4D97-AF65-F5344CB8AC3E}">
        <p14:creationId xmlns:p14="http://schemas.microsoft.com/office/powerpoint/2010/main" val="4240993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2A47-BF7B-1B28-C925-418228CE0054}"/>
              </a:ext>
            </a:extLst>
          </p:cNvPr>
          <p:cNvSpPr>
            <a:spLocks noGrp="1"/>
          </p:cNvSpPr>
          <p:nvPr>
            <p:ph type="title"/>
          </p:nvPr>
        </p:nvSpPr>
        <p:spPr/>
        <p:txBody>
          <a:bodyPr/>
          <a:lstStyle/>
          <a:p>
            <a:r>
              <a:rPr lang="en-US" dirty="0"/>
              <a:t>Reference (main)</a:t>
            </a:r>
          </a:p>
        </p:txBody>
      </p:sp>
      <p:sp>
        <p:nvSpPr>
          <p:cNvPr id="3" name="Content Placeholder 2">
            <a:extLst>
              <a:ext uri="{FF2B5EF4-FFF2-40B4-BE49-F238E27FC236}">
                <a16:creationId xmlns:a16="http://schemas.microsoft.com/office/drawing/2014/main" id="{3CC33F57-88B9-FBCF-98E7-C64B9901A3FC}"/>
              </a:ext>
            </a:extLst>
          </p:cNvPr>
          <p:cNvSpPr>
            <a:spLocks noGrp="1"/>
          </p:cNvSpPr>
          <p:nvPr>
            <p:ph idx="1"/>
          </p:nvPr>
        </p:nvSpPr>
        <p:spPr/>
        <p:txBody>
          <a:bodyPr>
            <a:normAutofit fontScale="55000" lnSpcReduction="20000"/>
          </a:bodyPr>
          <a:lstStyle/>
          <a:p>
            <a:pPr>
              <a:lnSpc>
                <a:spcPct val="120000"/>
              </a:lnSpc>
            </a:pPr>
            <a:r>
              <a:rPr lang="en-US" dirty="0"/>
              <a:t>Guan, </a:t>
            </a:r>
            <a:r>
              <a:rPr lang="en-US" dirty="0" err="1"/>
              <a:t>DongJie</a:t>
            </a:r>
            <a:r>
              <a:rPr lang="en-US" dirty="0"/>
              <a:t>, et al. "Modeling urban land use change by the integration of cellular automaton and Markov model." Ecological modelling 222.20-22 (2011): 3761-3772. https://doi.org/10.1016/j.ecolmodel.2011.09.009</a:t>
            </a:r>
          </a:p>
          <a:p>
            <a:pPr>
              <a:lnSpc>
                <a:spcPct val="120000"/>
              </a:lnSpc>
            </a:pPr>
            <a:r>
              <a:rPr lang="en-US" dirty="0"/>
              <a:t>Mansour, Shawky, Mohammed Al-Belushi, and Talal Al-Awadhi. "Monitoring land use and land cover changes in the mountainous cities of Oman using GIS and CA-Markov modelling techniques." Land use policy 91 (2020): 104414. https://doi.org/10.1016/j.landusepol.2019.104414.</a:t>
            </a:r>
          </a:p>
          <a:p>
            <a:pPr>
              <a:lnSpc>
                <a:spcPct val="120000"/>
              </a:lnSpc>
            </a:pPr>
            <a:r>
              <a:rPr lang="en-US" dirty="0" err="1"/>
              <a:t>Rahnama</a:t>
            </a:r>
            <a:r>
              <a:rPr lang="en-US" dirty="0"/>
              <a:t>, Mohammad Rahim. "Forecasting land-use changes in Mashhad Metropolitan area using Cellular Automata and Markov chain model for 2016-2030." Sustainable Cities and Society 64 (2021): 102548. https://doi.org/10.1016/j.scs.2020.102548</a:t>
            </a:r>
          </a:p>
          <a:p>
            <a:pPr>
              <a:lnSpc>
                <a:spcPct val="120000"/>
              </a:lnSpc>
            </a:pPr>
            <a:r>
              <a:rPr lang="en-US" dirty="0"/>
              <a:t>López, Erna, et al. "Predicting land-cover and land-use change in the urban fringe: A case in Morelia city, Mexico." Landscape and urban planning 55.4 (2001): 271-285. https://doi.org/10.1016/S0169-2046(01)00160-8</a:t>
            </a:r>
          </a:p>
          <a:p>
            <a:pPr>
              <a:lnSpc>
                <a:spcPct val="120000"/>
              </a:lnSpc>
            </a:pPr>
            <a:r>
              <a:rPr lang="en-US" dirty="0" err="1"/>
              <a:t>Veldkamp</a:t>
            </a:r>
            <a:r>
              <a:rPr lang="en-US" dirty="0"/>
              <a:t>, </a:t>
            </a:r>
            <a:r>
              <a:rPr lang="en-US" dirty="0" err="1"/>
              <a:t>Antonie</a:t>
            </a:r>
            <a:r>
              <a:rPr lang="en-US" dirty="0"/>
              <a:t>, and Eric F. </a:t>
            </a:r>
            <a:r>
              <a:rPr lang="en-US" dirty="0" err="1"/>
              <a:t>Lambin</a:t>
            </a:r>
            <a:r>
              <a:rPr lang="en-US" dirty="0"/>
              <a:t>. "Predicting land-use change." Agriculture, ecosystems &amp; environment 85.1-3 (2001): 1-6. https://doi.org/10.1016/S0167-8809(01)00199-2</a:t>
            </a:r>
          </a:p>
        </p:txBody>
      </p:sp>
    </p:spTree>
    <p:extLst>
      <p:ext uri="{BB962C8B-B14F-4D97-AF65-F5344CB8AC3E}">
        <p14:creationId xmlns:p14="http://schemas.microsoft.com/office/powerpoint/2010/main" val="111823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0ECD5A-B9CD-EFEC-47F1-CBFA57D1BD13}"/>
              </a:ext>
            </a:extLst>
          </p:cNvPr>
          <p:cNvSpPr>
            <a:spLocks noGrp="1"/>
          </p:cNvSpPr>
          <p:nvPr>
            <p:ph type="ctrTitle"/>
          </p:nvPr>
        </p:nvSpPr>
        <p:spPr/>
        <p:txBody>
          <a:bodyPr/>
          <a:lstStyle/>
          <a:p>
            <a:r>
              <a:rPr lang="en-US" dirty="0"/>
              <a:t>Thank you!!!</a:t>
            </a:r>
          </a:p>
        </p:txBody>
      </p:sp>
      <p:sp>
        <p:nvSpPr>
          <p:cNvPr id="2" name="Subtitle 1">
            <a:extLst>
              <a:ext uri="{FF2B5EF4-FFF2-40B4-BE49-F238E27FC236}">
                <a16:creationId xmlns:a16="http://schemas.microsoft.com/office/drawing/2014/main" id="{BBCC103A-1B75-1D11-BA0A-B5780336DC2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02843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C8DFA-76EB-58A8-7861-991ACD45C2D7}"/>
              </a:ext>
            </a:extLst>
          </p:cNvPr>
          <p:cNvSpPr>
            <a:spLocks noGrp="1"/>
          </p:cNvSpPr>
          <p:nvPr>
            <p:ph type="title"/>
          </p:nvPr>
        </p:nvSpPr>
        <p:spPr/>
        <p:txBody>
          <a:bodyPr/>
          <a:lstStyle/>
          <a:p>
            <a:r>
              <a:rPr lang="en-US" dirty="0"/>
              <a:t>In our previous lecture…</a:t>
            </a:r>
          </a:p>
        </p:txBody>
      </p:sp>
      <p:sp>
        <p:nvSpPr>
          <p:cNvPr id="6" name="Text Placeholder 5">
            <a:extLst>
              <a:ext uri="{FF2B5EF4-FFF2-40B4-BE49-F238E27FC236}">
                <a16:creationId xmlns:a16="http://schemas.microsoft.com/office/drawing/2014/main" id="{6BC3D190-F75E-7929-64A3-926A7A02D7FE}"/>
              </a:ext>
            </a:extLst>
          </p:cNvPr>
          <p:cNvSpPr>
            <a:spLocks noGrp="1"/>
          </p:cNvSpPr>
          <p:nvPr>
            <p:ph type="body" idx="1"/>
          </p:nvPr>
        </p:nvSpPr>
        <p:spPr/>
        <p:txBody>
          <a:bodyPr/>
          <a:lstStyle/>
          <a:p>
            <a:r>
              <a:rPr lang="en-US" dirty="0"/>
              <a:t>what is land use/land cover?</a:t>
            </a:r>
          </a:p>
        </p:txBody>
      </p:sp>
    </p:spTree>
    <p:extLst>
      <p:ext uri="{BB962C8B-B14F-4D97-AF65-F5344CB8AC3E}">
        <p14:creationId xmlns:p14="http://schemas.microsoft.com/office/powerpoint/2010/main" val="401375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E946C-09B5-16E1-8108-D52709848886}"/>
              </a:ext>
            </a:extLst>
          </p:cNvPr>
          <p:cNvSpPr>
            <a:spLocks noGrp="1"/>
          </p:cNvSpPr>
          <p:nvPr>
            <p:ph type="title"/>
          </p:nvPr>
        </p:nvSpPr>
        <p:spPr>
          <a:xfrm>
            <a:off x="838200" y="365124"/>
            <a:ext cx="10515600" cy="1325563"/>
          </a:xfrm>
        </p:spPr>
        <p:txBody>
          <a:bodyPr/>
          <a:lstStyle/>
          <a:p>
            <a:r>
              <a:rPr lang="en-US" dirty="0"/>
              <a:t>In our previous lectures…</a:t>
            </a:r>
          </a:p>
        </p:txBody>
      </p:sp>
      <p:sp>
        <p:nvSpPr>
          <p:cNvPr id="3" name="Content Placeholder 2">
            <a:extLst>
              <a:ext uri="{FF2B5EF4-FFF2-40B4-BE49-F238E27FC236}">
                <a16:creationId xmlns:a16="http://schemas.microsoft.com/office/drawing/2014/main" id="{9ED464F4-2903-97D8-E273-082D142824B0}"/>
              </a:ext>
            </a:extLst>
          </p:cNvPr>
          <p:cNvSpPr>
            <a:spLocks noGrp="1"/>
          </p:cNvSpPr>
          <p:nvPr>
            <p:ph idx="1"/>
          </p:nvPr>
        </p:nvSpPr>
        <p:spPr>
          <a:xfrm>
            <a:off x="838200" y="1825625"/>
            <a:ext cx="6913005" cy="4351338"/>
          </a:xfrm>
        </p:spPr>
        <p:txBody>
          <a:bodyPr>
            <a:normAutofit/>
          </a:bodyPr>
          <a:lstStyle/>
          <a:p>
            <a:r>
              <a:rPr lang="en-US" dirty="0"/>
              <a:t>Raster data of elevation (DEM, Digital Elevation Model)</a:t>
            </a:r>
          </a:p>
          <a:p>
            <a:r>
              <a:rPr lang="en-US" dirty="0"/>
              <a:t>We used SAR Images to determine the inundated region</a:t>
            </a:r>
          </a:p>
          <a:p>
            <a:r>
              <a:rPr lang="en-US" dirty="0"/>
              <a:t>We calculated NDVI differences</a:t>
            </a:r>
          </a:p>
          <a:p>
            <a:r>
              <a:rPr lang="en-US" dirty="0"/>
              <a:t>We did statistic analysis</a:t>
            </a:r>
          </a:p>
          <a:p>
            <a:pPr lvl="1"/>
            <a:r>
              <a:rPr lang="en-US" dirty="0"/>
              <a:t>+ population density =&gt; people influenced</a:t>
            </a:r>
          </a:p>
          <a:p>
            <a:pPr lvl="1"/>
            <a:r>
              <a:rPr lang="en-US" dirty="0"/>
              <a:t>+ </a:t>
            </a:r>
            <a:r>
              <a:rPr lang="en-US" dirty="0">
                <a:solidFill>
                  <a:srgbClr val="FF0000"/>
                </a:solidFill>
              </a:rPr>
              <a:t>land cover </a:t>
            </a:r>
            <a:r>
              <a:rPr lang="en-US" dirty="0"/>
              <a:t>=&gt; inundated cropland in hectares</a:t>
            </a:r>
          </a:p>
        </p:txBody>
      </p:sp>
      <p:pic>
        <p:nvPicPr>
          <p:cNvPr id="5" name="Picture 4">
            <a:extLst>
              <a:ext uri="{FF2B5EF4-FFF2-40B4-BE49-F238E27FC236}">
                <a16:creationId xmlns:a16="http://schemas.microsoft.com/office/drawing/2014/main" id="{7294A921-485D-C40D-47CD-00D00B6CE4A9}"/>
              </a:ext>
            </a:extLst>
          </p:cNvPr>
          <p:cNvPicPr>
            <a:picLocks noChangeAspect="1"/>
          </p:cNvPicPr>
          <p:nvPr/>
        </p:nvPicPr>
        <p:blipFill>
          <a:blip r:embed="rId3"/>
          <a:stretch>
            <a:fillRect/>
          </a:stretch>
        </p:blipFill>
        <p:spPr>
          <a:xfrm>
            <a:off x="8621412" y="318276"/>
            <a:ext cx="1886968" cy="3585677"/>
          </a:xfrm>
          <a:prstGeom prst="rect">
            <a:avLst/>
          </a:prstGeom>
        </p:spPr>
      </p:pic>
      <p:pic>
        <p:nvPicPr>
          <p:cNvPr id="7" name="Picture 6">
            <a:extLst>
              <a:ext uri="{FF2B5EF4-FFF2-40B4-BE49-F238E27FC236}">
                <a16:creationId xmlns:a16="http://schemas.microsoft.com/office/drawing/2014/main" id="{92E8E018-A500-409D-6A6A-D1DC86624009}"/>
              </a:ext>
            </a:extLst>
          </p:cNvPr>
          <p:cNvPicPr>
            <a:picLocks noChangeAspect="1"/>
          </p:cNvPicPr>
          <p:nvPr/>
        </p:nvPicPr>
        <p:blipFill>
          <a:blip r:embed="rId4"/>
          <a:stretch>
            <a:fillRect/>
          </a:stretch>
        </p:blipFill>
        <p:spPr>
          <a:xfrm>
            <a:off x="7412484" y="4111558"/>
            <a:ext cx="2763194" cy="1420461"/>
          </a:xfrm>
          <a:prstGeom prst="rect">
            <a:avLst/>
          </a:prstGeom>
        </p:spPr>
      </p:pic>
      <p:pic>
        <p:nvPicPr>
          <p:cNvPr id="4" name="Picture 3">
            <a:extLst>
              <a:ext uri="{FF2B5EF4-FFF2-40B4-BE49-F238E27FC236}">
                <a16:creationId xmlns:a16="http://schemas.microsoft.com/office/drawing/2014/main" id="{D66C8042-E402-D63C-8D0D-CA2567347B36}"/>
              </a:ext>
            </a:extLst>
          </p:cNvPr>
          <p:cNvPicPr>
            <a:picLocks noChangeAspect="1"/>
          </p:cNvPicPr>
          <p:nvPr/>
        </p:nvPicPr>
        <p:blipFill>
          <a:blip r:embed="rId5"/>
          <a:stretch>
            <a:fillRect/>
          </a:stretch>
        </p:blipFill>
        <p:spPr>
          <a:xfrm>
            <a:off x="8854638" y="5162428"/>
            <a:ext cx="2956258" cy="1420461"/>
          </a:xfrm>
          <a:prstGeom prst="rect">
            <a:avLst/>
          </a:prstGeom>
        </p:spPr>
      </p:pic>
    </p:spTree>
    <p:extLst>
      <p:ext uri="{BB962C8B-B14F-4D97-AF65-F5344CB8AC3E}">
        <p14:creationId xmlns:p14="http://schemas.microsoft.com/office/powerpoint/2010/main" val="1714474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C8DFA-76EB-58A8-7861-991ACD45C2D7}"/>
              </a:ext>
            </a:extLst>
          </p:cNvPr>
          <p:cNvSpPr>
            <a:spLocks noGrp="1"/>
          </p:cNvSpPr>
          <p:nvPr>
            <p:ph type="title"/>
          </p:nvPr>
        </p:nvSpPr>
        <p:spPr/>
        <p:txBody>
          <a:bodyPr/>
          <a:lstStyle/>
          <a:p>
            <a:r>
              <a:rPr lang="en-US" altLang="zh-CN" dirty="0"/>
              <a:t>Introduction to LULC</a:t>
            </a:r>
            <a:endParaRPr lang="en-US" dirty="0"/>
          </a:p>
        </p:txBody>
      </p:sp>
      <p:sp>
        <p:nvSpPr>
          <p:cNvPr id="6" name="Text Placeholder 5">
            <a:extLst>
              <a:ext uri="{FF2B5EF4-FFF2-40B4-BE49-F238E27FC236}">
                <a16:creationId xmlns:a16="http://schemas.microsoft.com/office/drawing/2014/main" id="{6BC3D190-F75E-7929-64A3-926A7A02D7FE}"/>
              </a:ext>
            </a:extLst>
          </p:cNvPr>
          <p:cNvSpPr>
            <a:spLocks noGrp="1"/>
          </p:cNvSpPr>
          <p:nvPr>
            <p:ph type="body" idx="1"/>
          </p:nvPr>
        </p:nvSpPr>
        <p:spPr/>
        <p:txBody>
          <a:bodyPr/>
          <a:lstStyle/>
          <a:p>
            <a:r>
              <a:rPr lang="en-US" dirty="0"/>
              <a:t>what is land use/land cover?</a:t>
            </a:r>
          </a:p>
        </p:txBody>
      </p:sp>
    </p:spTree>
    <p:extLst>
      <p:ext uri="{BB962C8B-B14F-4D97-AF65-F5344CB8AC3E}">
        <p14:creationId xmlns:p14="http://schemas.microsoft.com/office/powerpoint/2010/main" val="194056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itle 6">
            <a:extLst>
              <a:ext uri="{FF2B5EF4-FFF2-40B4-BE49-F238E27FC236}">
                <a16:creationId xmlns:a16="http://schemas.microsoft.com/office/drawing/2014/main" id="{36882D7A-FA9B-FB47-4294-DD631D02A594}"/>
              </a:ext>
            </a:extLst>
          </p:cNvPr>
          <p:cNvSpPr>
            <a:spLocks noGrp="1"/>
          </p:cNvSpPr>
          <p:nvPr>
            <p:ph type="title"/>
          </p:nvPr>
        </p:nvSpPr>
        <p:spPr>
          <a:xfrm>
            <a:off x="653807" y="762001"/>
            <a:ext cx="4596423" cy="1708242"/>
          </a:xfrm>
        </p:spPr>
        <p:txBody>
          <a:bodyPr anchor="ctr">
            <a:normAutofit/>
          </a:bodyPr>
          <a:lstStyle/>
          <a:p>
            <a:r>
              <a:rPr lang="en-US" sz="4000" dirty="0"/>
              <a:t>What is LULC data?</a:t>
            </a:r>
          </a:p>
        </p:txBody>
      </p:sp>
      <p:sp>
        <p:nvSpPr>
          <p:cNvPr id="8" name="Content Placeholder 7">
            <a:extLst>
              <a:ext uri="{FF2B5EF4-FFF2-40B4-BE49-F238E27FC236}">
                <a16:creationId xmlns:a16="http://schemas.microsoft.com/office/drawing/2014/main" id="{989F0612-B77A-73FB-C3E3-2C54AB1585B0}"/>
              </a:ext>
            </a:extLst>
          </p:cNvPr>
          <p:cNvSpPr>
            <a:spLocks noGrp="1"/>
          </p:cNvSpPr>
          <p:nvPr>
            <p:ph idx="1"/>
          </p:nvPr>
        </p:nvSpPr>
        <p:spPr>
          <a:xfrm>
            <a:off x="749692" y="2076628"/>
            <a:ext cx="4080361" cy="3769834"/>
          </a:xfrm>
        </p:spPr>
        <p:txBody>
          <a:bodyPr anchor="ctr">
            <a:normAutofit/>
          </a:bodyPr>
          <a:lstStyle/>
          <a:p>
            <a:r>
              <a:rPr lang="en-US" sz="2000" dirty="0"/>
              <a:t>Land Cover: the </a:t>
            </a:r>
            <a:r>
              <a:rPr lang="en-US" sz="2000" b="1" dirty="0"/>
              <a:t>physical material</a:t>
            </a:r>
            <a:r>
              <a:rPr lang="en-US" sz="2000" dirty="0"/>
              <a:t> at the surface of the earth</a:t>
            </a:r>
            <a:br>
              <a:rPr lang="en-US" sz="2000" dirty="0"/>
            </a:br>
            <a:r>
              <a:rPr lang="en-US" sz="2000" dirty="0">
                <a:solidFill>
                  <a:schemeClr val="accent2">
                    <a:lumMod val="75000"/>
                  </a:schemeClr>
                </a:solidFill>
              </a:rPr>
              <a:t>vegetation, water, urban land, and bare soil.</a:t>
            </a:r>
            <a:endParaRPr lang="en-US" sz="2000" dirty="0"/>
          </a:p>
          <a:p>
            <a:r>
              <a:rPr lang="en-US" sz="2000" dirty="0"/>
              <a:t>Land Use: the human </a:t>
            </a:r>
            <a:r>
              <a:rPr lang="en-US" sz="2000" b="1" dirty="0"/>
              <a:t>utilization</a:t>
            </a:r>
            <a:r>
              <a:rPr lang="en-US" sz="2000" dirty="0"/>
              <a:t> of land</a:t>
            </a:r>
            <a:br>
              <a:rPr lang="en-US" sz="2000" dirty="0"/>
            </a:br>
            <a:r>
              <a:rPr lang="en-US" sz="2000" dirty="0">
                <a:solidFill>
                  <a:schemeClr val="accent2">
                    <a:lumMod val="75000"/>
                  </a:schemeClr>
                </a:solidFill>
              </a:rPr>
              <a:t>residential, commercial, agricultural, recreational, and industrial activities.</a:t>
            </a:r>
          </a:p>
        </p:txBody>
      </p:sp>
      <p:sp>
        <p:nvSpPr>
          <p:cNvPr id="4105" name="Rectangle 410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100" name="Picture 4" descr="Land cover - Wikipedia">
            <a:extLst>
              <a:ext uri="{FF2B5EF4-FFF2-40B4-BE49-F238E27FC236}">
                <a16:creationId xmlns:a16="http://schemas.microsoft.com/office/drawing/2014/main" id="{516284EB-CA49-9560-AA58-0BF619075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163" y="898985"/>
            <a:ext cx="5060030" cy="506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31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itle 6">
            <a:extLst>
              <a:ext uri="{FF2B5EF4-FFF2-40B4-BE49-F238E27FC236}">
                <a16:creationId xmlns:a16="http://schemas.microsoft.com/office/drawing/2014/main" id="{36882D7A-FA9B-FB47-4294-DD631D02A594}"/>
              </a:ext>
            </a:extLst>
          </p:cNvPr>
          <p:cNvSpPr>
            <a:spLocks noGrp="1"/>
          </p:cNvSpPr>
          <p:nvPr>
            <p:ph type="title"/>
          </p:nvPr>
        </p:nvSpPr>
        <p:spPr>
          <a:xfrm>
            <a:off x="653807" y="762001"/>
            <a:ext cx="4596423" cy="1708242"/>
          </a:xfrm>
        </p:spPr>
        <p:txBody>
          <a:bodyPr anchor="ctr">
            <a:normAutofit/>
          </a:bodyPr>
          <a:lstStyle/>
          <a:p>
            <a:r>
              <a:rPr lang="en-US" sz="4000" dirty="0"/>
              <a:t>What is LULC data?</a:t>
            </a:r>
          </a:p>
        </p:txBody>
      </p:sp>
      <p:sp>
        <p:nvSpPr>
          <p:cNvPr id="8" name="Content Placeholder 7">
            <a:extLst>
              <a:ext uri="{FF2B5EF4-FFF2-40B4-BE49-F238E27FC236}">
                <a16:creationId xmlns:a16="http://schemas.microsoft.com/office/drawing/2014/main" id="{989F0612-B77A-73FB-C3E3-2C54AB1585B0}"/>
              </a:ext>
            </a:extLst>
          </p:cNvPr>
          <p:cNvSpPr>
            <a:spLocks noGrp="1"/>
          </p:cNvSpPr>
          <p:nvPr>
            <p:ph idx="1"/>
          </p:nvPr>
        </p:nvSpPr>
        <p:spPr>
          <a:xfrm>
            <a:off x="749692" y="2076628"/>
            <a:ext cx="4080361" cy="3769834"/>
          </a:xfrm>
        </p:spPr>
        <p:txBody>
          <a:bodyPr anchor="ctr">
            <a:normAutofit/>
          </a:bodyPr>
          <a:lstStyle/>
          <a:p>
            <a:r>
              <a:rPr lang="en-US" sz="2000" dirty="0"/>
              <a:t>Combines information on </a:t>
            </a:r>
          </a:p>
          <a:p>
            <a:pPr lvl="1"/>
            <a:r>
              <a:rPr lang="en-US" sz="2000" dirty="0"/>
              <a:t>how humans utilize the land (Land Use)</a:t>
            </a:r>
          </a:p>
          <a:p>
            <a:pPr lvl="1"/>
            <a:r>
              <a:rPr lang="en-US" sz="2000" dirty="0"/>
              <a:t>with the physical characteristics of the earth's surface (Land Cover)</a:t>
            </a:r>
          </a:p>
          <a:p>
            <a:r>
              <a:rPr lang="en-US" sz="2000" dirty="0"/>
              <a:t>to provide a comprehensive understanding of the landscape for environmental, planning, and management purposes</a:t>
            </a:r>
          </a:p>
        </p:txBody>
      </p:sp>
      <p:sp>
        <p:nvSpPr>
          <p:cNvPr id="4105" name="Rectangle 410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Land cover - Wikipedia">
            <a:extLst>
              <a:ext uri="{FF2B5EF4-FFF2-40B4-BE49-F238E27FC236}">
                <a16:creationId xmlns:a16="http://schemas.microsoft.com/office/drawing/2014/main" id="{516284EB-CA49-9560-AA58-0BF619075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163" y="898985"/>
            <a:ext cx="5060030" cy="506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8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6F7383-DDCF-3D3A-90B9-704E04018604}"/>
              </a:ext>
            </a:extLst>
          </p:cNvPr>
          <p:cNvSpPr>
            <a:spLocks noGrp="1"/>
          </p:cNvSpPr>
          <p:nvPr>
            <p:ph type="title"/>
          </p:nvPr>
        </p:nvSpPr>
        <p:spPr/>
        <p:txBody>
          <a:bodyPr/>
          <a:lstStyle/>
          <a:p>
            <a:r>
              <a:rPr lang="en-US" dirty="0"/>
              <a:t>How is LULC data produced?</a:t>
            </a:r>
          </a:p>
        </p:txBody>
      </p:sp>
      <p:sp>
        <p:nvSpPr>
          <p:cNvPr id="5" name="Text Placeholder 4">
            <a:extLst>
              <a:ext uri="{FF2B5EF4-FFF2-40B4-BE49-F238E27FC236}">
                <a16:creationId xmlns:a16="http://schemas.microsoft.com/office/drawing/2014/main" id="{7098DF87-60EC-CD00-5B2E-A8186C5AB4B2}"/>
              </a:ext>
            </a:extLst>
          </p:cNvPr>
          <p:cNvSpPr>
            <a:spLocks noGrp="1"/>
          </p:cNvSpPr>
          <p:nvPr>
            <p:ph type="body" idx="1"/>
          </p:nvPr>
        </p:nvSpPr>
        <p:spPr/>
        <p:txBody>
          <a:bodyPr/>
          <a:lstStyle/>
          <a:p>
            <a:r>
              <a:rPr lang="en-US" dirty="0"/>
              <a:t>from satellite images to LULC data products</a:t>
            </a:r>
          </a:p>
        </p:txBody>
      </p:sp>
    </p:spTree>
    <p:extLst>
      <p:ext uri="{BB962C8B-B14F-4D97-AF65-F5344CB8AC3E}">
        <p14:creationId xmlns:p14="http://schemas.microsoft.com/office/powerpoint/2010/main" val="202958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B7AA-3C2B-CBDF-0F00-879BFA5E6050}"/>
              </a:ext>
            </a:extLst>
          </p:cNvPr>
          <p:cNvSpPr>
            <a:spLocks noGrp="1"/>
          </p:cNvSpPr>
          <p:nvPr>
            <p:ph type="title"/>
          </p:nvPr>
        </p:nvSpPr>
        <p:spPr/>
        <p:txBody>
          <a:bodyPr/>
          <a:lstStyle/>
          <a:p>
            <a:r>
              <a:rPr lang="en-US" dirty="0"/>
              <a:t>The physical foundations of satellite images</a:t>
            </a:r>
          </a:p>
        </p:txBody>
      </p:sp>
      <p:pic>
        <p:nvPicPr>
          <p:cNvPr id="6" name="Picture 5">
            <a:extLst>
              <a:ext uri="{FF2B5EF4-FFF2-40B4-BE49-F238E27FC236}">
                <a16:creationId xmlns:a16="http://schemas.microsoft.com/office/drawing/2014/main" id="{F6B48546-DDAA-83F7-36E4-3242EEB6419C}"/>
              </a:ext>
            </a:extLst>
          </p:cNvPr>
          <p:cNvPicPr>
            <a:picLocks noChangeAspect="1"/>
          </p:cNvPicPr>
          <p:nvPr/>
        </p:nvPicPr>
        <p:blipFill>
          <a:blip r:embed="rId3"/>
          <a:stretch>
            <a:fillRect/>
          </a:stretch>
        </p:blipFill>
        <p:spPr>
          <a:xfrm>
            <a:off x="633373" y="3988033"/>
            <a:ext cx="5839917" cy="1686425"/>
          </a:xfrm>
          <a:prstGeom prst="rect">
            <a:avLst/>
          </a:prstGeom>
        </p:spPr>
      </p:pic>
      <p:grpSp>
        <p:nvGrpSpPr>
          <p:cNvPr id="3" name="Group 2">
            <a:extLst>
              <a:ext uri="{FF2B5EF4-FFF2-40B4-BE49-F238E27FC236}">
                <a16:creationId xmlns:a16="http://schemas.microsoft.com/office/drawing/2014/main" id="{A2458326-74E9-E884-7C7A-7D9DFDC5B191}"/>
              </a:ext>
            </a:extLst>
          </p:cNvPr>
          <p:cNvGrpSpPr/>
          <p:nvPr/>
        </p:nvGrpSpPr>
        <p:grpSpPr>
          <a:xfrm>
            <a:off x="7210221" y="4217116"/>
            <a:ext cx="4056186" cy="2573864"/>
            <a:chOff x="6020394" y="2603920"/>
            <a:chExt cx="5601591" cy="3730267"/>
          </a:xfrm>
        </p:grpSpPr>
        <p:pic>
          <p:nvPicPr>
            <p:cNvPr id="4" name="Picture 3">
              <a:extLst>
                <a:ext uri="{FF2B5EF4-FFF2-40B4-BE49-F238E27FC236}">
                  <a16:creationId xmlns:a16="http://schemas.microsoft.com/office/drawing/2014/main" id="{A984D8D4-7962-454E-5C7C-8EDA0C562374}"/>
                </a:ext>
              </a:extLst>
            </p:cNvPr>
            <p:cNvPicPr>
              <a:picLocks noChangeAspect="1"/>
            </p:cNvPicPr>
            <p:nvPr/>
          </p:nvPicPr>
          <p:blipFill rotWithShape="1">
            <a:blip r:embed="rId4"/>
            <a:srcRect b="6469"/>
            <a:stretch/>
          </p:blipFill>
          <p:spPr>
            <a:xfrm>
              <a:off x="6020394" y="2836501"/>
              <a:ext cx="5601591" cy="3267573"/>
            </a:xfrm>
            <a:prstGeom prst="rect">
              <a:avLst/>
            </a:prstGeom>
          </p:spPr>
        </p:pic>
        <p:sp>
          <p:nvSpPr>
            <p:cNvPr id="5" name="Rectangle 4">
              <a:extLst>
                <a:ext uri="{FF2B5EF4-FFF2-40B4-BE49-F238E27FC236}">
                  <a16:creationId xmlns:a16="http://schemas.microsoft.com/office/drawing/2014/main" id="{69117DFF-97F3-C62E-0BAC-2A1869C70D68}"/>
                </a:ext>
              </a:extLst>
            </p:cNvPr>
            <p:cNvSpPr/>
            <p:nvPr/>
          </p:nvSpPr>
          <p:spPr>
            <a:xfrm>
              <a:off x="8380990" y="2603920"/>
              <a:ext cx="1180848" cy="46022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A74390-1D00-0A7C-B69D-0808A5F3473F}"/>
                </a:ext>
              </a:extLst>
            </p:cNvPr>
            <p:cNvSpPr/>
            <p:nvPr/>
          </p:nvSpPr>
          <p:spPr>
            <a:xfrm>
              <a:off x="6813591" y="5873960"/>
              <a:ext cx="1730902" cy="46022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4ECB1C86-02E5-1832-620B-ACD9253EB4D2}"/>
                  </a:ext>
                </a:extLst>
              </p:cNvPr>
              <p:cNvSpPr>
                <a:spLocks noGrp="1"/>
              </p:cNvSpPr>
              <p:nvPr>
                <p:ph idx="1"/>
              </p:nvPr>
            </p:nvSpPr>
            <p:spPr>
              <a:xfrm>
                <a:off x="838200" y="1825625"/>
                <a:ext cx="10098266" cy="1603375"/>
              </a:xfrm>
            </p:spPr>
            <p:txBody>
              <a:bodyPr>
                <a:normAutofit fontScale="92500" lnSpcReduction="20000"/>
              </a:bodyPr>
              <a:lstStyle/>
              <a:p>
                <a:r>
                  <a:rPr lang="en-US" dirty="0"/>
                  <a:t>Spectral signature results in patterns in pixel values multi-band satellite images</a:t>
                </a:r>
              </a:p>
              <a:p>
                <a:r>
                  <a:rPr lang="en-US" dirty="0"/>
                  <a:t>Spectral feature vector (or point)</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𝑋</m:t>
                    </m:r>
                    <m:r>
                      <a:rPr lang="en-US"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e>
                      <m:sup>
                        <m:r>
                          <a:rPr lang="en-US" b="0" i="1" smtClean="0">
                            <a:latin typeface="Cambria Math" panose="02040503050406030204" pitchFamily="18" charset="0"/>
                          </a:rPr>
                          <m:t>𝑇</m:t>
                        </m:r>
                      </m:sup>
                    </m:sSup>
                  </m:oMath>
                </a14:m>
                <a:endParaRPr lang="en-US" dirty="0"/>
              </a:p>
            </p:txBody>
          </p:sp>
        </mc:Choice>
        <mc:Fallback>
          <p:sp>
            <p:nvSpPr>
              <p:cNvPr id="9" name="Content Placeholder 2">
                <a:extLst>
                  <a:ext uri="{FF2B5EF4-FFF2-40B4-BE49-F238E27FC236}">
                    <a16:creationId xmlns:a16="http://schemas.microsoft.com/office/drawing/2014/main" id="{4ECB1C86-02E5-1832-620B-ACD9253EB4D2}"/>
                  </a:ext>
                </a:extLst>
              </p:cNvPr>
              <p:cNvSpPr>
                <a:spLocks noGrp="1" noRot="1" noChangeAspect="1" noMove="1" noResize="1" noEditPoints="1" noAdjustHandles="1" noChangeArrowheads="1" noChangeShapeType="1" noTextEdit="1"/>
              </p:cNvSpPr>
              <p:nvPr>
                <p:ph idx="1"/>
              </p:nvPr>
            </p:nvSpPr>
            <p:spPr>
              <a:xfrm>
                <a:off x="838200" y="1825625"/>
                <a:ext cx="10098266" cy="1603375"/>
              </a:xfrm>
              <a:blipFill>
                <a:blip r:embed="rId5"/>
                <a:stretch>
                  <a:fillRect l="-966" t="-947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B6F1744-2850-8993-41B6-C803A2AFA391}"/>
              </a:ext>
            </a:extLst>
          </p:cNvPr>
          <p:cNvPicPr>
            <a:picLocks noChangeAspect="1"/>
          </p:cNvPicPr>
          <p:nvPr/>
        </p:nvPicPr>
        <p:blipFill>
          <a:blip r:embed="rId6"/>
          <a:stretch>
            <a:fillRect/>
          </a:stretch>
        </p:blipFill>
        <p:spPr>
          <a:xfrm>
            <a:off x="7792502" y="2208570"/>
            <a:ext cx="3109183" cy="2137563"/>
          </a:xfrm>
          <a:prstGeom prst="rect">
            <a:avLst/>
          </a:prstGeom>
        </p:spPr>
      </p:pic>
    </p:spTree>
    <p:extLst>
      <p:ext uri="{BB962C8B-B14F-4D97-AF65-F5344CB8AC3E}">
        <p14:creationId xmlns:p14="http://schemas.microsoft.com/office/powerpoint/2010/main" val="1179304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3266</TotalTime>
  <Words>2895</Words>
  <Application>Microsoft Office PowerPoint</Application>
  <PresentationFormat>Widescreen</PresentationFormat>
  <Paragraphs>246</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Cambria Math</vt:lpstr>
      <vt:lpstr>Consolas</vt:lpstr>
      <vt:lpstr>Office Theme</vt:lpstr>
      <vt:lpstr>Deeper into Land Use/Land Cover(LULC) Data</vt:lpstr>
      <vt:lpstr>Outline</vt:lpstr>
      <vt:lpstr>In our previous lecture…</vt:lpstr>
      <vt:lpstr>In our previous lectures…</vt:lpstr>
      <vt:lpstr>Introduction to LULC</vt:lpstr>
      <vt:lpstr>What is LULC data?</vt:lpstr>
      <vt:lpstr>What is LULC data?</vt:lpstr>
      <vt:lpstr>How is LULC data produced?</vt:lpstr>
      <vt:lpstr>The physical foundations of satellite images</vt:lpstr>
      <vt:lpstr>From satellite images to land cover types…</vt:lpstr>
      <vt:lpstr>A simple tutorial of classification of satellite image</vt:lpstr>
      <vt:lpstr>Coding Time</vt:lpstr>
      <vt:lpstr>What are the applications of LULC data?</vt:lpstr>
      <vt:lpstr>Applications of LULC data</vt:lpstr>
      <vt:lpstr>Case Study: Integrating Cellular Automaton (CA) and Markov Chain in LULC Change Prediction</vt:lpstr>
      <vt:lpstr>Basic ideas…</vt:lpstr>
      <vt:lpstr>What is Cellular Automaton (CA)?</vt:lpstr>
      <vt:lpstr>What is Markov Chain?</vt:lpstr>
      <vt:lpstr>Why do CA &amp; Markov Chain work in LULC change Prediction?</vt:lpstr>
      <vt:lpstr>Our data source and experiment area…</vt:lpstr>
      <vt:lpstr>The overall diagram</vt:lpstr>
      <vt:lpstr>Implementation</vt:lpstr>
      <vt:lpstr>Let’s see how our model perform in prediction</vt:lpstr>
      <vt:lpstr>Let’s see how our model perform in prediction</vt:lpstr>
      <vt:lpstr>Conclusion</vt:lpstr>
      <vt:lpstr>Reference (main)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 Haolin</dc:creator>
  <cp:lastModifiedBy>Li, Haolin</cp:lastModifiedBy>
  <cp:revision>53</cp:revision>
  <dcterms:created xsi:type="dcterms:W3CDTF">2024-06-28T13:46:11Z</dcterms:created>
  <dcterms:modified xsi:type="dcterms:W3CDTF">2024-07-26T18:37:59Z</dcterms:modified>
</cp:coreProperties>
</file>